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74" r:id="rId6"/>
    <p:sldId id="266" r:id="rId7"/>
    <p:sldId id="260" r:id="rId8"/>
    <p:sldId id="267" r:id="rId9"/>
    <p:sldId id="268" r:id="rId10"/>
    <p:sldId id="265" r:id="rId11"/>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9B1"/>
    <a:srgbClr val="D50016"/>
    <a:srgbClr val="140F86"/>
    <a:srgbClr val="11255A"/>
    <a:srgbClr val="223B67"/>
    <a:srgbClr val="041536"/>
    <a:srgbClr val="CD0807"/>
    <a:srgbClr val="121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15" autoAdjust="0"/>
    <p:restoredTop sz="91877" autoAdjust="0"/>
  </p:normalViewPr>
  <p:slideViewPr>
    <p:cSldViewPr snapToGrid="0" snapToObjects="1">
      <p:cViewPr varScale="1">
        <p:scale>
          <a:sx n="59" d="100"/>
          <a:sy n="59" d="100"/>
        </p:scale>
        <p:origin x="17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8094C-D417-1446-AF82-9C7973AB1632}" type="datetimeFigureOut">
              <a:rPr lang="es-ES_tradnl" smtClean="0"/>
              <a:t>05/07/2024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B087F-02BC-3B46-84A5-0ABD6692971D}" type="slidenum">
              <a:rPr lang="es-ES_tradnl" smtClean="0"/>
              <a:t>‹Nº›</a:t>
            </a:fld>
            <a:endParaRPr lang="es-ES_tradnl"/>
          </a:p>
        </p:txBody>
      </p:sp>
    </p:spTree>
    <p:extLst>
      <p:ext uri="{BB962C8B-B14F-4D97-AF65-F5344CB8AC3E}">
        <p14:creationId xmlns:p14="http://schemas.microsoft.com/office/powerpoint/2010/main" val="206138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1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2269435" y="2008395"/>
            <a:ext cx="9084365" cy="456510"/>
          </a:xfrm>
          <a:prstGeom prst="rect">
            <a:avLst/>
          </a:prstGeom>
        </p:spPr>
        <p:txBody>
          <a:bodyPr/>
          <a:lstStyle/>
          <a:p>
            <a:r>
              <a:rPr lang="es-ES"/>
              <a:t>Clic para editar título</a:t>
            </a:r>
            <a:endParaRPr lang="es-ES_tradnl"/>
          </a:p>
        </p:txBody>
      </p:sp>
      <p:sp>
        <p:nvSpPr>
          <p:cNvPr id="3" name="Marcador de texto vertical 2"/>
          <p:cNvSpPr>
            <a:spLocks noGrp="1"/>
          </p:cNvSpPr>
          <p:nvPr>
            <p:ph type="body" orient="vert" idx="1"/>
          </p:nvPr>
        </p:nvSpPr>
        <p:spPr>
          <a:xfrm>
            <a:off x="2269434" y="3455164"/>
            <a:ext cx="8080513" cy="139292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172353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465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269435" y="2008395"/>
            <a:ext cx="9084365" cy="456510"/>
          </a:xfrm>
          <a:prstGeom prst="rect">
            <a:avLst/>
          </a:prstGeom>
        </p:spPr>
        <p:txBody>
          <a:bodyPr/>
          <a:lstStyle/>
          <a:p>
            <a:r>
              <a:rPr lang="es-ES"/>
              <a:t>Clic para editar título</a:t>
            </a:r>
            <a:endParaRPr lang="es-ES_tradnl"/>
          </a:p>
        </p:txBody>
      </p:sp>
      <p:sp>
        <p:nvSpPr>
          <p:cNvPr id="3" name="Marcador de contenido 2"/>
          <p:cNvSpPr>
            <a:spLocks noGrp="1"/>
          </p:cNvSpPr>
          <p:nvPr>
            <p:ph idx="1"/>
          </p:nvPr>
        </p:nvSpPr>
        <p:spPr>
          <a:xfrm>
            <a:off x="1901687" y="4475581"/>
            <a:ext cx="8080513" cy="1392928"/>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S_tradnl" dirty="0"/>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18952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60811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2269435" y="2008395"/>
            <a:ext cx="9084365" cy="456510"/>
          </a:xfrm>
          <a:prstGeom prst="rect">
            <a:avLst/>
          </a:prstGeom>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67054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205985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69435" y="2008395"/>
            <a:ext cx="9084365" cy="456510"/>
          </a:xfrm>
          <a:prstGeom prst="rect">
            <a:avLst/>
          </a:prstGeom>
        </p:spPr>
        <p:txBody>
          <a:bodyPr/>
          <a:lstStyle/>
          <a:p>
            <a:r>
              <a:rPr lang="es-ES"/>
              <a:t>Clic para editar título</a:t>
            </a:r>
            <a:endParaRPr lang="es-ES_tradnl"/>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47681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149214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24364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6ECAD9EB-FC81-264C-9BAA-0F5B5751BEE2}" type="datetimeFigureOut">
              <a:rPr lang="es-ES_tradnl" smtClean="0"/>
              <a:t>05/07/2024</a:t>
            </a:fld>
            <a:endParaRPr lang="es-ES_tradnl"/>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4DC649F6-B84D-234F-BD14-111DB5DE61FE}" type="slidenum">
              <a:rPr lang="es-ES_tradnl" smtClean="0"/>
              <a:t>‹Nº›</a:t>
            </a:fld>
            <a:endParaRPr lang="es-ES_tradnl"/>
          </a:p>
        </p:txBody>
      </p:sp>
    </p:spTree>
    <p:extLst>
      <p:ext uri="{BB962C8B-B14F-4D97-AF65-F5344CB8AC3E}">
        <p14:creationId xmlns:p14="http://schemas.microsoft.com/office/powerpoint/2010/main" val="178828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6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1" i="0" kern="1200" spc="-150" baseline="0">
          <a:solidFill>
            <a:srgbClr val="12192D"/>
          </a:solidFill>
          <a:latin typeface="Helvetica Neue" charset="0"/>
          <a:ea typeface="Helvetica Neue" charset="0"/>
          <a:cs typeface="Helvetica Neue" charset="0"/>
        </a:defRPr>
      </a:lvl1pPr>
    </p:titleStyle>
    <p:bodyStyle>
      <a:lvl1pPr marL="0" indent="0" algn="r" defTabSz="914400" rtl="0" eaLnBrk="1" latinLnBrk="0" hangingPunct="1">
        <a:lnSpc>
          <a:spcPct val="90000"/>
        </a:lnSpc>
        <a:spcBef>
          <a:spcPts val="1000"/>
        </a:spcBef>
        <a:buFont typeface="Arial"/>
        <a:buNone/>
        <a:defRPr sz="2000" b="0" i="0" kern="1200" baseline="0">
          <a:solidFill>
            <a:schemeClr val="bg1">
              <a:lumMod val="65000"/>
            </a:schemeClr>
          </a:solidFill>
          <a:latin typeface="Helvetica Neue Thin" charset="0"/>
          <a:ea typeface="Helvetica Neue Thin" charset="0"/>
          <a:cs typeface="Helvetica Neue Thi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ítulo 1"/>
          <p:cNvSpPr txBox="1">
            <a:spLocks/>
          </p:cNvSpPr>
          <p:nvPr/>
        </p:nvSpPr>
        <p:spPr>
          <a:xfrm>
            <a:off x="1876352" y="1894114"/>
            <a:ext cx="9084365" cy="32166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r>
              <a:rPr lang="es-ES_tradnl" sz="8000" spc="-300" dirty="0">
                <a:solidFill>
                  <a:srgbClr val="2049B1"/>
                </a:solidFill>
                <a:latin typeface="Indivisa Display Sans"/>
                <a:cs typeface="Indivisa Display Sans"/>
              </a:rPr>
              <a:t>Mediación y Práctica docente </a:t>
            </a:r>
          </a:p>
          <a:p>
            <a:pPr algn="ctr"/>
            <a:endParaRPr lang="es-ES_tradnl" sz="8000" spc="-300" dirty="0">
              <a:solidFill>
                <a:srgbClr val="2049B1"/>
              </a:solidFill>
              <a:latin typeface="Indivisa Display Sans"/>
              <a:cs typeface="Indivisa Display Sans"/>
            </a:endParaRPr>
          </a:p>
        </p:txBody>
      </p:sp>
      <p:pic>
        <p:nvPicPr>
          <p:cNvPr id="9" name="Imagen 8" descr="1_IMAGOTIPO-COLOR_LA-SALLE-PACHUCA_INDIVISA_LASALLE_20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83" y="327709"/>
            <a:ext cx="2268032" cy="1125416"/>
          </a:xfrm>
          <a:prstGeom prst="rect">
            <a:avLst/>
          </a:prstGeom>
        </p:spPr>
      </p:pic>
      <p:pic>
        <p:nvPicPr>
          <p:cNvPr id="3" name="Imagen 2">
            <a:extLst>
              <a:ext uri="{FF2B5EF4-FFF2-40B4-BE49-F238E27FC236}">
                <a16:creationId xmlns:a16="http://schemas.microsoft.com/office/drawing/2014/main" id="{AEEFC9DA-69A3-DE46-8E28-AF7A7B44B4F8}"/>
              </a:ext>
            </a:extLst>
          </p:cNvPr>
          <p:cNvPicPr>
            <a:picLocks noChangeAspect="1"/>
          </p:cNvPicPr>
          <p:nvPr/>
        </p:nvPicPr>
        <p:blipFill>
          <a:blip r:embed="rId3"/>
          <a:stretch>
            <a:fillRect/>
          </a:stretch>
        </p:blipFill>
        <p:spPr>
          <a:xfrm>
            <a:off x="4555671" y="4278436"/>
            <a:ext cx="4049485" cy="2172844"/>
          </a:xfrm>
          <a:prstGeom prst="rect">
            <a:avLst/>
          </a:prstGeom>
        </p:spPr>
      </p:pic>
    </p:spTree>
    <p:extLst>
      <p:ext uri="{BB962C8B-B14F-4D97-AF65-F5344CB8AC3E}">
        <p14:creationId xmlns:p14="http://schemas.microsoft.com/office/powerpoint/2010/main" val="209914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8C378CF-C24E-3B4D-A9C0-31DE84CD9E6F}"/>
              </a:ext>
            </a:extLst>
          </p:cNvPr>
          <p:cNvSpPr/>
          <p:nvPr/>
        </p:nvSpPr>
        <p:spPr>
          <a:xfrm>
            <a:off x="10837333" y="0"/>
            <a:ext cx="1412845" cy="6858000"/>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5FA41C3A-0961-8548-83C5-BCC6B1CA3612}"/>
              </a:ext>
            </a:extLst>
          </p:cNvPr>
          <p:cNvSpPr/>
          <p:nvPr/>
        </p:nvSpPr>
        <p:spPr>
          <a:xfrm>
            <a:off x="188391" y="3539844"/>
            <a:ext cx="138067" cy="33181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descr="1_IMAGOTIPO-COLOR_LA-SALLE-PACHUCA_INDIVISA_LASALLE_2019.jpg">
            <a:extLst>
              <a:ext uri="{FF2B5EF4-FFF2-40B4-BE49-F238E27FC236}">
                <a16:creationId xmlns:a16="http://schemas.microsoft.com/office/drawing/2014/main" id="{1EA68C0D-D4F7-7140-AE72-7A6E0BD18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999" y="5767900"/>
            <a:ext cx="1691936" cy="839553"/>
          </a:xfrm>
          <a:prstGeom prst="rect">
            <a:avLst/>
          </a:prstGeom>
        </p:spPr>
      </p:pic>
      <p:sp>
        <p:nvSpPr>
          <p:cNvPr id="9" name="Rectángulo 8">
            <a:extLst>
              <a:ext uri="{FF2B5EF4-FFF2-40B4-BE49-F238E27FC236}">
                <a16:creationId xmlns:a16="http://schemas.microsoft.com/office/drawing/2014/main" id="{40D35382-A7F3-1241-AA06-E5D89C39A7FF}"/>
              </a:ext>
            </a:extLst>
          </p:cNvPr>
          <p:cNvSpPr/>
          <p:nvPr/>
        </p:nvSpPr>
        <p:spPr>
          <a:xfrm>
            <a:off x="257425" y="5964236"/>
            <a:ext cx="8381176" cy="446882"/>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73CB212-9F8A-4F7F-8933-5E5473E0D247}"/>
              </a:ext>
            </a:extLst>
          </p:cNvPr>
          <p:cNvSpPr txBox="1"/>
          <p:nvPr/>
        </p:nvSpPr>
        <p:spPr>
          <a:xfrm>
            <a:off x="2343150" y="1547445"/>
            <a:ext cx="6817518" cy="592726"/>
          </a:xfrm>
          <a:prstGeom prst="rect">
            <a:avLst/>
          </a:prstGeom>
          <a:noFill/>
        </p:spPr>
        <p:txBody>
          <a:bodyPr wrap="square">
            <a:spAutoFit/>
          </a:bodyPr>
          <a:lstStyle/>
          <a:p>
            <a:pPr algn="ctr">
              <a:lnSpc>
                <a:spcPct val="107000"/>
              </a:lnSpc>
              <a:spcAft>
                <a:spcPts val="800"/>
              </a:spcAft>
            </a:pPr>
            <a:r>
              <a:rPr lang="es-MX" sz="32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Villegas Ballesteros Reyna Melina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24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1_IMAGOTIPO-COLOR_LA-SALLE-PACHUCA_INDIVISA_LASALLE_20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48" y="5571565"/>
            <a:ext cx="1691936" cy="839553"/>
          </a:xfrm>
          <a:prstGeom prst="rect">
            <a:avLst/>
          </a:prstGeom>
        </p:spPr>
      </p:pic>
      <p:sp>
        <p:nvSpPr>
          <p:cNvPr id="3" name="Rectángulo 2"/>
          <p:cNvSpPr/>
          <p:nvPr/>
        </p:nvSpPr>
        <p:spPr>
          <a:xfrm>
            <a:off x="11938079" y="0"/>
            <a:ext cx="253920" cy="6858000"/>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11829100" y="0"/>
            <a:ext cx="180913" cy="33181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11938079" y="883381"/>
            <a:ext cx="180914" cy="1551394"/>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ítulo 1">
            <a:extLst>
              <a:ext uri="{FF2B5EF4-FFF2-40B4-BE49-F238E27FC236}">
                <a16:creationId xmlns:a16="http://schemas.microsoft.com/office/drawing/2014/main" id="{6F53A6B4-3493-3049-AFEF-2697110BCF94}"/>
              </a:ext>
            </a:extLst>
          </p:cNvPr>
          <p:cNvSpPr txBox="1">
            <a:spLocks/>
          </p:cNvSpPr>
          <p:nvPr/>
        </p:nvSpPr>
        <p:spPr>
          <a:xfrm>
            <a:off x="1045030" y="1340581"/>
            <a:ext cx="9927770" cy="3445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r>
              <a:rPr lang="es-ES_tradnl" sz="8000" dirty="0">
                <a:solidFill>
                  <a:srgbClr val="203864"/>
                </a:solidFill>
                <a:latin typeface="Indivisa Display Sans"/>
              </a:rPr>
              <a:t> </a:t>
            </a:r>
            <a:endParaRPr lang="es-MX" sz="8000" dirty="0">
              <a:solidFill>
                <a:srgbClr val="11255A"/>
              </a:solidFill>
            </a:endParaRPr>
          </a:p>
        </p:txBody>
      </p:sp>
      <p:sp>
        <p:nvSpPr>
          <p:cNvPr id="7" name="CuadroTexto 6">
            <a:extLst>
              <a:ext uri="{FF2B5EF4-FFF2-40B4-BE49-F238E27FC236}">
                <a16:creationId xmlns:a16="http://schemas.microsoft.com/office/drawing/2014/main" id="{37BC4F82-C877-1BD0-BF21-A49D9444003B}"/>
              </a:ext>
            </a:extLst>
          </p:cNvPr>
          <p:cNvSpPr txBox="1"/>
          <p:nvPr/>
        </p:nvSpPr>
        <p:spPr>
          <a:xfrm>
            <a:off x="1544539" y="1912396"/>
            <a:ext cx="9482751" cy="1938992"/>
          </a:xfrm>
          <a:prstGeom prst="rect">
            <a:avLst/>
          </a:prstGeom>
          <a:noFill/>
        </p:spPr>
        <p:txBody>
          <a:bodyPr wrap="square" rtlCol="0">
            <a:spAutoFit/>
          </a:bodyPr>
          <a:lstStyle/>
          <a:p>
            <a:pPr algn="ctr"/>
            <a:r>
              <a:rPr lang="es-MX" sz="6000" b="1" dirty="0">
                <a:latin typeface="Arial" panose="020B0604020202020204" pitchFamily="34" charset="0"/>
                <a:cs typeface="Arial" panose="020B0604020202020204" pitchFamily="34" charset="0"/>
              </a:rPr>
              <a:t>Interés por la lectura en los adolescentes</a:t>
            </a:r>
          </a:p>
        </p:txBody>
      </p:sp>
      <p:pic>
        <p:nvPicPr>
          <p:cNvPr id="1026" name="Picture 2" descr="Cómo transmitir el gusto por la lectura - Cuentos para crecer">
            <a:extLst>
              <a:ext uri="{FF2B5EF4-FFF2-40B4-BE49-F238E27FC236}">
                <a16:creationId xmlns:a16="http://schemas.microsoft.com/office/drawing/2014/main" id="{A8172075-64C3-8FE1-5769-2DAC5ECA1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014" y="4284810"/>
            <a:ext cx="4669971" cy="2126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54676" y="0"/>
            <a:ext cx="221017" cy="6858000"/>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257425" y="0"/>
            <a:ext cx="138067" cy="3318156"/>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1_IMAGOTIPO-COLOR_LA-SALLE-PACHUCA_INDIVISA_LASALLE_2019.jpg">
            <a:extLst>
              <a:ext uri="{FF2B5EF4-FFF2-40B4-BE49-F238E27FC236}">
                <a16:creationId xmlns:a16="http://schemas.microsoft.com/office/drawing/2014/main" id="{D3D3006F-ED4B-634B-A229-E535182A0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094" y="5571565"/>
            <a:ext cx="1691936" cy="839553"/>
          </a:xfrm>
          <a:prstGeom prst="rect">
            <a:avLst/>
          </a:prstGeom>
        </p:spPr>
      </p:pic>
      <p:sp>
        <p:nvSpPr>
          <p:cNvPr id="10" name="Rectángulo 9"/>
          <p:cNvSpPr/>
          <p:nvPr/>
        </p:nvSpPr>
        <p:spPr>
          <a:xfrm>
            <a:off x="257425" y="5964236"/>
            <a:ext cx="773709" cy="446882"/>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Rectángulo: esquinas redondeadas 23">
            <a:extLst>
              <a:ext uri="{FF2B5EF4-FFF2-40B4-BE49-F238E27FC236}">
                <a16:creationId xmlns:a16="http://schemas.microsoft.com/office/drawing/2014/main" id="{AC0ED849-51CB-96C2-5EA0-3655FC1254A7}"/>
              </a:ext>
            </a:extLst>
          </p:cNvPr>
          <p:cNvSpPr/>
          <p:nvPr/>
        </p:nvSpPr>
        <p:spPr>
          <a:xfrm>
            <a:off x="4382088" y="515061"/>
            <a:ext cx="3749041" cy="652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rPr>
              <a:t>Introducción  </a:t>
            </a:r>
          </a:p>
        </p:txBody>
      </p:sp>
      <p:sp>
        <p:nvSpPr>
          <p:cNvPr id="4" name="CuadroTexto 3">
            <a:extLst>
              <a:ext uri="{FF2B5EF4-FFF2-40B4-BE49-F238E27FC236}">
                <a16:creationId xmlns:a16="http://schemas.microsoft.com/office/drawing/2014/main" id="{2EA0A4A9-50ED-C925-7FCD-E20BEC02E7F2}"/>
              </a:ext>
            </a:extLst>
          </p:cNvPr>
          <p:cNvSpPr txBox="1"/>
          <p:nvPr/>
        </p:nvSpPr>
        <p:spPr>
          <a:xfrm>
            <a:off x="1474006" y="1465693"/>
            <a:ext cx="10232023" cy="1938992"/>
          </a:xfrm>
          <a:prstGeom prst="rect">
            <a:avLst/>
          </a:prstGeom>
          <a:noFill/>
        </p:spPr>
        <p:txBody>
          <a:bodyPr wrap="square" rtlCol="0">
            <a:spAutoFit/>
          </a:bodyPr>
          <a:lstStyle/>
          <a:p>
            <a:pPr algn="just"/>
            <a:r>
              <a:rPr lang="es-MX" sz="2400" dirty="0">
                <a:latin typeface="Arial" panose="020B0604020202020204" pitchFamily="34" charset="0"/>
                <a:cs typeface="Arial" panose="020B0604020202020204" pitchFamily="34" charset="0"/>
              </a:rPr>
              <a:t>A un grupo de 50 alumnos de la Academia de Seguridad Pública de la Guardia Nacional, situada en el Estado de San Luis Potosí. De los cuales 25 de ellos no tienen un gusto por la lectura; mientras que los restantes si tienen la costumbre de leer, Dichos alumnos cuentan con las siguientes características:</a:t>
            </a:r>
          </a:p>
        </p:txBody>
      </p:sp>
      <p:graphicFrame>
        <p:nvGraphicFramePr>
          <p:cNvPr id="25" name="Tabla 24">
            <a:extLst>
              <a:ext uri="{FF2B5EF4-FFF2-40B4-BE49-F238E27FC236}">
                <a16:creationId xmlns:a16="http://schemas.microsoft.com/office/drawing/2014/main" id="{0C675EC7-C3A9-C9DA-CEC4-0B8AC1AB2343}"/>
              </a:ext>
            </a:extLst>
          </p:cNvPr>
          <p:cNvGraphicFramePr>
            <a:graphicFrameLocks noGrp="1"/>
          </p:cNvGraphicFramePr>
          <p:nvPr>
            <p:extLst>
              <p:ext uri="{D42A27DB-BD31-4B8C-83A1-F6EECF244321}">
                <p14:modId xmlns:p14="http://schemas.microsoft.com/office/powerpoint/2010/main" val="1800938794"/>
              </p:ext>
            </p:extLst>
          </p:nvPr>
        </p:nvGraphicFramePr>
        <p:xfrm>
          <a:off x="3842747" y="4001293"/>
          <a:ext cx="4827724" cy="1391012"/>
        </p:xfrm>
        <a:graphic>
          <a:graphicData uri="http://schemas.openxmlformats.org/drawingml/2006/table">
            <a:tbl>
              <a:tblPr firstRow="1" firstCol="1" bandRow="1"/>
              <a:tblGrid>
                <a:gridCol w="2413862">
                  <a:extLst>
                    <a:ext uri="{9D8B030D-6E8A-4147-A177-3AD203B41FA5}">
                      <a16:colId xmlns:a16="http://schemas.microsoft.com/office/drawing/2014/main" val="3515197905"/>
                    </a:ext>
                  </a:extLst>
                </a:gridCol>
                <a:gridCol w="2413862">
                  <a:extLst>
                    <a:ext uri="{9D8B030D-6E8A-4147-A177-3AD203B41FA5}">
                      <a16:colId xmlns:a16="http://schemas.microsoft.com/office/drawing/2014/main" val="594714417"/>
                    </a:ext>
                  </a:extLst>
                </a:gridCol>
              </a:tblGrid>
              <a:tr h="347753">
                <a:tc>
                  <a:txBody>
                    <a:bodyPr/>
                    <a:lstStyle/>
                    <a:p>
                      <a:pPr algn="just">
                        <a:lnSpc>
                          <a:spcPct val="107000"/>
                        </a:lnSpc>
                        <a:spcAft>
                          <a:spcPts val="800"/>
                        </a:spcAft>
                      </a:pPr>
                      <a:r>
                        <a:rPr lang="es-MX" sz="1200" b="1" kern="10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Edad </a:t>
                      </a:r>
                      <a:endParaRPr lang="es-MX"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MX" sz="1200" kern="10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18 a 20 años </a:t>
                      </a:r>
                      <a:endParaRPr lang="es-MX"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1152900"/>
                  </a:ext>
                </a:extLst>
              </a:tr>
              <a:tr h="347753">
                <a:tc>
                  <a:txBody>
                    <a:bodyPr/>
                    <a:lstStyle/>
                    <a:p>
                      <a:pPr algn="just">
                        <a:lnSpc>
                          <a:spcPct val="107000"/>
                        </a:lnSpc>
                        <a:spcAft>
                          <a:spcPts val="800"/>
                        </a:spcAft>
                      </a:pPr>
                      <a:r>
                        <a:rPr lang="es-MX" sz="1200" b="1" kern="10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Sexo </a:t>
                      </a:r>
                      <a:endParaRPr lang="es-MX"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MX" sz="1200" kern="10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Mujeres y Hombres </a:t>
                      </a:r>
                      <a:endParaRPr lang="es-MX"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6976025"/>
                  </a:ext>
                </a:extLst>
              </a:tr>
              <a:tr h="347753">
                <a:tc>
                  <a:txBody>
                    <a:bodyPr/>
                    <a:lstStyle/>
                    <a:p>
                      <a:pPr algn="just">
                        <a:lnSpc>
                          <a:spcPct val="107000"/>
                        </a:lnSpc>
                        <a:spcAft>
                          <a:spcPts val="800"/>
                        </a:spcAft>
                      </a:pPr>
                      <a:r>
                        <a:rPr lang="es-MX" sz="1200" b="1" kern="10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Grupo </a:t>
                      </a:r>
                      <a:endParaRPr lang="es-MX"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MX" sz="1200" kern="10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50 alumnos </a:t>
                      </a:r>
                      <a:endParaRPr lang="es-MX" sz="1200" kern="10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867856"/>
                  </a:ext>
                </a:extLst>
              </a:tr>
              <a:tr h="347753">
                <a:tc>
                  <a:txBody>
                    <a:bodyPr/>
                    <a:lstStyle/>
                    <a:p>
                      <a:pPr algn="just">
                        <a:lnSpc>
                          <a:spcPct val="107000"/>
                        </a:lnSpc>
                        <a:spcAft>
                          <a:spcPts val="800"/>
                        </a:spcAft>
                      </a:pPr>
                      <a:r>
                        <a:rPr lang="es-MX" sz="1200" b="1" kern="100" dirty="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Grado de estudio </a:t>
                      </a:r>
                      <a:endParaRPr lang="es-MX"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MX" sz="1200" kern="100" dirty="0">
                          <a:solidFill>
                            <a:srgbClr val="000000"/>
                          </a:solidFill>
                          <a:effectLst/>
                          <a:highlight>
                            <a:srgbClr val="FCFCF9"/>
                          </a:highlight>
                          <a:latin typeface="Arial" panose="020B0604020202020204" pitchFamily="34" charset="0"/>
                          <a:ea typeface="Aptos" panose="020B0004020202020204" pitchFamily="34" charset="0"/>
                          <a:cs typeface="Arial" panose="020B0604020202020204" pitchFamily="34" charset="0"/>
                        </a:rPr>
                        <a:t>Segundo semestre </a:t>
                      </a:r>
                      <a:endParaRPr lang="es-MX" sz="1200" kern="100" dirty="0">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8500257"/>
                  </a:ext>
                </a:extLst>
              </a:tr>
            </a:tbl>
          </a:graphicData>
        </a:graphic>
      </p:graphicFrame>
    </p:spTree>
    <p:extLst>
      <p:ext uri="{BB962C8B-B14F-4D97-AF65-F5344CB8AC3E}">
        <p14:creationId xmlns:p14="http://schemas.microsoft.com/office/powerpoint/2010/main" val="101591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452613" y="0"/>
            <a:ext cx="579209" cy="2219732"/>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11292437" y="0"/>
            <a:ext cx="361826" cy="107398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938175" y="571849"/>
            <a:ext cx="389000" cy="502140"/>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Marcador de título 1"/>
          <p:cNvSpPr txBox="1">
            <a:spLocks/>
          </p:cNvSpPr>
          <p:nvPr/>
        </p:nvSpPr>
        <p:spPr>
          <a:xfrm>
            <a:off x="1487351" y="446882"/>
            <a:ext cx="8752571" cy="835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endParaRPr lang="es-ES_tradnl" sz="6000" dirty="0">
              <a:solidFill>
                <a:schemeClr val="accent5">
                  <a:lumMod val="75000"/>
                </a:schemeClr>
              </a:solidFill>
              <a:latin typeface="Indivisa Display Sans"/>
              <a:cs typeface="Indivisa Display Sans"/>
            </a:endParaRPr>
          </a:p>
        </p:txBody>
      </p:sp>
      <p:pic>
        <p:nvPicPr>
          <p:cNvPr id="13" name="Imagen 12" descr="1_IMAGOTIPO-COLOR_LA-SALLE-PACHUCA_INDIVISA_LASALLE_2019.jpg">
            <a:extLst>
              <a:ext uri="{FF2B5EF4-FFF2-40B4-BE49-F238E27FC236}">
                <a16:creationId xmlns:a16="http://schemas.microsoft.com/office/drawing/2014/main" id="{6A5F36D2-EF4F-8940-91B9-3560EFF97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48" y="5571565"/>
            <a:ext cx="1691936" cy="839553"/>
          </a:xfrm>
          <a:prstGeom prst="rect">
            <a:avLst/>
          </a:prstGeom>
        </p:spPr>
      </p:pic>
      <p:sp>
        <p:nvSpPr>
          <p:cNvPr id="17" name="Rectángulo 16">
            <a:extLst>
              <a:ext uri="{FF2B5EF4-FFF2-40B4-BE49-F238E27FC236}">
                <a16:creationId xmlns:a16="http://schemas.microsoft.com/office/drawing/2014/main" id="{165F0381-FF37-4845-AC13-716913FFAE41}"/>
              </a:ext>
            </a:extLst>
          </p:cNvPr>
          <p:cNvSpPr/>
          <p:nvPr/>
        </p:nvSpPr>
        <p:spPr>
          <a:xfrm>
            <a:off x="1" y="3023698"/>
            <a:ext cx="1327174" cy="2219732"/>
          </a:xfrm>
          <a:prstGeom prst="rect">
            <a:avLst/>
          </a:prstGeom>
          <a:solidFill>
            <a:srgbClr val="1125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837F87D-A2A6-6BDF-E3A8-0424C0E7EAD0}"/>
              </a:ext>
            </a:extLst>
          </p:cNvPr>
          <p:cNvSpPr txBox="1"/>
          <p:nvPr/>
        </p:nvSpPr>
        <p:spPr>
          <a:xfrm>
            <a:off x="1487350" y="2432244"/>
            <a:ext cx="10350863" cy="2585323"/>
          </a:xfrm>
          <a:prstGeom prst="rect">
            <a:avLst/>
          </a:prstGeom>
          <a:noFill/>
        </p:spPr>
        <p:txBody>
          <a:bodyPr wrap="square" rtlCol="0">
            <a:spAutoFit/>
          </a:bodyPr>
          <a:lstStyle/>
          <a:p>
            <a:endParaRPr lang="es-MX" sz="3600"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5" name="Marcador de título 1">
            <a:extLst>
              <a:ext uri="{FF2B5EF4-FFF2-40B4-BE49-F238E27FC236}">
                <a16:creationId xmlns:a16="http://schemas.microsoft.com/office/drawing/2014/main" id="{B0035BAE-ADB5-24B7-2D6F-06A7C23531F0}"/>
              </a:ext>
            </a:extLst>
          </p:cNvPr>
          <p:cNvSpPr txBox="1">
            <a:spLocks/>
          </p:cNvSpPr>
          <p:nvPr/>
        </p:nvSpPr>
        <p:spPr>
          <a:xfrm>
            <a:off x="1327173" y="2910822"/>
            <a:ext cx="10704649" cy="823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r>
              <a:rPr lang="es-ES_tradnl" sz="6000" dirty="0">
                <a:solidFill>
                  <a:schemeClr val="accent5">
                    <a:lumMod val="75000"/>
                  </a:schemeClr>
                </a:solidFill>
                <a:latin typeface="Indivisa Display Sans"/>
                <a:cs typeface="Indivisa Display Sans"/>
              </a:rPr>
              <a:t> Pasos para resolver el problema  </a:t>
            </a:r>
          </a:p>
        </p:txBody>
      </p:sp>
    </p:spTree>
    <p:extLst>
      <p:ext uri="{BB962C8B-B14F-4D97-AF65-F5344CB8AC3E}">
        <p14:creationId xmlns:p14="http://schemas.microsoft.com/office/powerpoint/2010/main" val="190883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3489B1-018B-CCE1-AFD3-8C5E78FA1627}"/>
              </a:ext>
            </a:extLst>
          </p:cNvPr>
          <p:cNvSpPr>
            <a:spLocks noGrp="1"/>
          </p:cNvSpPr>
          <p:nvPr>
            <p:ph type="title"/>
          </p:nvPr>
        </p:nvSpPr>
        <p:spPr>
          <a:xfrm>
            <a:off x="1095465" y="365125"/>
            <a:ext cx="10515600" cy="1316038"/>
          </a:xfrm>
        </p:spPr>
        <p:txBody>
          <a:bodyPr/>
          <a:lstStyle/>
          <a:p>
            <a:r>
              <a:rPr lang="es-MX" sz="4400" dirty="0">
                <a:solidFill>
                  <a:srgbClr val="2049B1"/>
                </a:solidFill>
                <a:latin typeface="Arial" panose="020B0604020202020204" pitchFamily="34" charset="0"/>
                <a:cs typeface="Arial" panose="020B0604020202020204" pitchFamily="34" charset="0"/>
              </a:rPr>
              <a:t>Primer paso</a:t>
            </a:r>
            <a:r>
              <a:rPr lang="es-MX" sz="4400" dirty="0">
                <a:solidFill>
                  <a:schemeClr val="tx1"/>
                </a:solidFill>
                <a:latin typeface="Arial" panose="020B0604020202020204" pitchFamily="34" charset="0"/>
                <a:cs typeface="Arial" panose="020B0604020202020204" pitchFamily="34" charset="0"/>
              </a:rPr>
              <a:t> </a:t>
            </a:r>
            <a:br>
              <a:rPr lang="es-MX" sz="4000" dirty="0">
                <a:solidFill>
                  <a:schemeClr val="tx1"/>
                </a:solidFill>
                <a:latin typeface="Arial" panose="020B0604020202020204" pitchFamily="34" charset="0"/>
                <a:cs typeface="Arial" panose="020B0604020202020204" pitchFamily="34" charset="0"/>
              </a:rPr>
            </a:br>
            <a:br>
              <a:rPr lang="es-MX" sz="2400" dirty="0">
                <a:solidFill>
                  <a:schemeClr val="tx1"/>
                </a:solidFill>
                <a:latin typeface="Arial" panose="020B0604020202020204" pitchFamily="34" charset="0"/>
                <a:cs typeface="Arial" panose="020B0604020202020204" pitchFamily="34" charset="0"/>
              </a:rPr>
            </a:br>
            <a:r>
              <a:rPr lang="es-MX" sz="2400" b="0" dirty="0">
                <a:solidFill>
                  <a:schemeClr val="tx1"/>
                </a:solidFill>
                <a:latin typeface="Arial" panose="020B0604020202020204" pitchFamily="34" charset="0"/>
                <a:cs typeface="Arial" panose="020B0604020202020204" pitchFamily="34" charset="0"/>
              </a:rPr>
              <a:t> Se realiza un estudio comparativo de los alumnos que cuentan con hábito de lectura </a:t>
            </a:r>
          </a:p>
        </p:txBody>
      </p:sp>
      <p:sp>
        <p:nvSpPr>
          <p:cNvPr id="3" name="Marcador de texto 2">
            <a:extLst>
              <a:ext uri="{FF2B5EF4-FFF2-40B4-BE49-F238E27FC236}">
                <a16:creationId xmlns:a16="http://schemas.microsoft.com/office/drawing/2014/main" id="{25F1D478-252C-7674-18BC-1A72D425EFA3}"/>
              </a:ext>
            </a:extLst>
          </p:cNvPr>
          <p:cNvSpPr>
            <a:spLocks noGrp="1"/>
          </p:cNvSpPr>
          <p:nvPr>
            <p:ph type="body" idx="1"/>
          </p:nvPr>
        </p:nvSpPr>
        <p:spPr>
          <a:xfrm>
            <a:off x="862014" y="1681163"/>
            <a:ext cx="5157787" cy="823912"/>
          </a:xfrm>
        </p:spPr>
        <p:txBody>
          <a:bodyPr/>
          <a:lstStyle/>
          <a:p>
            <a:pPr algn="ctr"/>
            <a:r>
              <a:rPr lang="es-MX" dirty="0">
                <a:solidFill>
                  <a:schemeClr val="tx1"/>
                </a:solidFill>
                <a:latin typeface="Arial" panose="020B0604020202020204" pitchFamily="34" charset="0"/>
                <a:cs typeface="Arial" panose="020B0604020202020204" pitchFamily="34" charset="0"/>
              </a:rPr>
              <a:t>Alumnos con gusto por la lectura</a:t>
            </a:r>
          </a:p>
        </p:txBody>
      </p:sp>
      <p:sp>
        <p:nvSpPr>
          <p:cNvPr id="4" name="Marcador de contenido 3">
            <a:extLst>
              <a:ext uri="{FF2B5EF4-FFF2-40B4-BE49-F238E27FC236}">
                <a16:creationId xmlns:a16="http://schemas.microsoft.com/office/drawing/2014/main" id="{FBAAEB82-DCE1-97AE-8F41-950580C713B2}"/>
              </a:ext>
            </a:extLst>
          </p:cNvPr>
          <p:cNvSpPr>
            <a:spLocks noGrp="1"/>
          </p:cNvSpPr>
          <p:nvPr>
            <p:ph sz="half" idx="2"/>
          </p:nvPr>
        </p:nvSpPr>
        <p:spPr>
          <a:xfrm>
            <a:off x="938213" y="2505075"/>
            <a:ext cx="5157787" cy="3684588"/>
          </a:xfrm>
        </p:spPr>
        <p:txBody>
          <a:bodyPr/>
          <a:lstStyle/>
          <a:p>
            <a:pPr lvl="0" algn="l">
              <a:lnSpc>
                <a:spcPct val="107000"/>
              </a:lnSpc>
            </a:pPr>
            <a:endPar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Buena ortografía </a:t>
            </a:r>
          </a:p>
          <a:p>
            <a:pPr marL="342900" lvl="0" indent="-342900" algn="l">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Desarrolla su creatividad </a:t>
            </a:r>
          </a:p>
          <a:p>
            <a:pPr marL="342900" lvl="0" indent="-342900" algn="l">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Mayormente informados</a:t>
            </a:r>
          </a:p>
          <a:p>
            <a:pPr marL="342900" lvl="0" indent="-342900" algn="l">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Habilidad de redacción</a:t>
            </a:r>
          </a:p>
          <a:p>
            <a:pPr marL="342900" lvl="0" indent="-342900" algn="l">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Son alumnos críticos</a:t>
            </a:r>
          </a:p>
          <a:p>
            <a:pPr marL="342900" lvl="0" indent="-342900" algn="l">
              <a:lnSpc>
                <a:spcPct val="107000"/>
              </a:lnSpc>
              <a:spcAft>
                <a:spcPts val="800"/>
              </a:spcAft>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Aprender a pensar </a:t>
            </a:r>
            <a:endParaRPr lang="es-MX" kern="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342900" lvl="0" indent="-342900" algn="l">
              <a:lnSpc>
                <a:spcPct val="107000"/>
              </a:lnSpc>
              <a:spcAft>
                <a:spcPts val="800"/>
              </a:spcAft>
              <a:buFont typeface="Wingdings" panose="05000000000000000000" pitchFamily="2" charset="2"/>
              <a:buChar char=""/>
            </a:pPr>
            <a:r>
              <a:rPr lang="es-MX" dirty="0">
                <a:solidFill>
                  <a:schemeClr val="tx1"/>
                </a:solidFill>
                <a:effectLst/>
                <a:latin typeface="Arial" panose="020B0604020202020204" pitchFamily="34" charset="0"/>
                <a:ea typeface="Aptos" panose="020B0004020202020204" pitchFamily="34" charset="0"/>
                <a:cs typeface="Arial" panose="020B0604020202020204" pitchFamily="34" charset="0"/>
              </a:rPr>
              <a:t>Expresan con facilidad sus opiniones </a:t>
            </a:r>
            <a:endParaRPr lang="es-MX" dirty="0">
              <a:solidFill>
                <a:schemeClr val="tx1"/>
              </a:solidFill>
              <a:latin typeface="Arial" panose="020B0604020202020204" pitchFamily="34" charset="0"/>
              <a:cs typeface="Arial" panose="020B0604020202020204" pitchFamily="34" charset="0"/>
            </a:endParaRPr>
          </a:p>
        </p:txBody>
      </p:sp>
      <p:sp>
        <p:nvSpPr>
          <p:cNvPr id="5" name="Marcador de texto 4">
            <a:extLst>
              <a:ext uri="{FF2B5EF4-FFF2-40B4-BE49-F238E27FC236}">
                <a16:creationId xmlns:a16="http://schemas.microsoft.com/office/drawing/2014/main" id="{65638DB6-697F-B601-8EE7-DD6E3535624D}"/>
              </a:ext>
            </a:extLst>
          </p:cNvPr>
          <p:cNvSpPr>
            <a:spLocks noGrp="1"/>
          </p:cNvSpPr>
          <p:nvPr>
            <p:ph type="body" sz="quarter" idx="3"/>
          </p:nvPr>
        </p:nvSpPr>
        <p:spPr>
          <a:xfrm>
            <a:off x="6427877" y="1681163"/>
            <a:ext cx="5183188" cy="823912"/>
          </a:xfrm>
        </p:spPr>
        <p:txBody>
          <a:bodyPr/>
          <a:lstStyle/>
          <a:p>
            <a:pPr algn="ctr"/>
            <a:r>
              <a:rPr lang="es-MX" dirty="0">
                <a:solidFill>
                  <a:schemeClr val="tx1"/>
                </a:solidFill>
                <a:effectLst/>
                <a:latin typeface="Arial" panose="020B0604020202020204" pitchFamily="34" charset="0"/>
                <a:ea typeface="Aptos" panose="020B0004020202020204" pitchFamily="34" charset="0"/>
                <a:cs typeface="Arial" panose="020B0604020202020204" pitchFamily="34" charset="0"/>
              </a:rPr>
              <a:t>Alumnos sin hábito de lectura</a:t>
            </a:r>
            <a:endParaRPr lang="es-MX" dirty="0">
              <a:solidFill>
                <a:schemeClr val="tx1"/>
              </a:solidFill>
              <a:latin typeface="Arial" panose="020B0604020202020204" pitchFamily="34" charset="0"/>
              <a:cs typeface="Arial" panose="020B0604020202020204" pitchFamily="34" charset="0"/>
            </a:endParaRPr>
          </a:p>
        </p:txBody>
      </p:sp>
      <p:sp>
        <p:nvSpPr>
          <p:cNvPr id="6" name="Marcador de contenido 5">
            <a:extLst>
              <a:ext uri="{FF2B5EF4-FFF2-40B4-BE49-F238E27FC236}">
                <a16:creationId xmlns:a16="http://schemas.microsoft.com/office/drawing/2014/main" id="{22FB474B-E2A4-575A-B387-7474AD4F1A0F}"/>
              </a:ext>
            </a:extLst>
          </p:cNvPr>
          <p:cNvSpPr>
            <a:spLocks noGrp="1"/>
          </p:cNvSpPr>
          <p:nvPr>
            <p:ph sz="quarter" idx="4"/>
          </p:nvPr>
        </p:nvSpPr>
        <p:spPr>
          <a:xfrm>
            <a:off x="6616926" y="2909717"/>
            <a:ext cx="5183188" cy="3684588"/>
          </a:xfrm>
        </p:spPr>
        <p:txBody>
          <a:bodyPr/>
          <a:lstStyle/>
          <a:p>
            <a:pPr marL="342900" lvl="0" indent="-342900" algn="just">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Escriben con faltas de ortografía</a:t>
            </a:r>
          </a:p>
          <a:p>
            <a:pPr marL="342900" lvl="0" indent="-342900" algn="just">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No participan en clase  </a:t>
            </a:r>
          </a:p>
          <a:p>
            <a:pPr marL="342900" lvl="0" indent="-342900" algn="just">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No están totalmente informados </a:t>
            </a:r>
          </a:p>
          <a:p>
            <a:pPr marL="342900" lvl="0" indent="-342900" algn="just">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Dificultades para realizar para redactar </a:t>
            </a:r>
          </a:p>
          <a:p>
            <a:pPr marL="342900" lvl="0" indent="-342900" algn="just">
              <a:lnSpc>
                <a:spcPct val="107000"/>
              </a:lnSpc>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Poco o nula participación</a:t>
            </a:r>
          </a:p>
          <a:p>
            <a:pPr marL="342900" lvl="0" indent="-342900" algn="just">
              <a:lnSpc>
                <a:spcPct val="107000"/>
              </a:lnSpc>
              <a:spcAft>
                <a:spcPts val="800"/>
              </a:spcAft>
              <a:buFont typeface="Wingdings" panose="05000000000000000000" pitchFamily="2" charset="2"/>
              <a:buChar char=""/>
            </a:pPr>
            <a:r>
              <a:rPr lang="es-MX"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No realizan tareas</a:t>
            </a:r>
            <a:endParaRPr lang="es-MX" kern="1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es-MX" dirty="0">
                <a:solidFill>
                  <a:schemeClr val="tx1"/>
                </a:solidFill>
                <a:effectLst/>
                <a:latin typeface="Arial" panose="020B0604020202020204" pitchFamily="34" charset="0"/>
                <a:ea typeface="Aptos" panose="020B0004020202020204" pitchFamily="34" charset="0"/>
                <a:cs typeface="Arial" panose="020B0604020202020204" pitchFamily="34" charset="0"/>
              </a:rPr>
              <a:t>No toman apuntes</a:t>
            </a:r>
            <a:endParaRPr lang="es-MX" dirty="0">
              <a:solidFill>
                <a:schemeClr val="tx1"/>
              </a:solidFill>
              <a:latin typeface="Arial" panose="020B0604020202020204" pitchFamily="34" charset="0"/>
              <a:cs typeface="Arial" panose="020B0604020202020204" pitchFamily="34" charset="0"/>
            </a:endParaRPr>
          </a:p>
        </p:txBody>
      </p:sp>
      <p:sp>
        <p:nvSpPr>
          <p:cNvPr id="7" name="Marcador de título 1">
            <a:extLst>
              <a:ext uri="{FF2B5EF4-FFF2-40B4-BE49-F238E27FC236}">
                <a16:creationId xmlns:a16="http://schemas.microsoft.com/office/drawing/2014/main" id="{D04832E6-59C9-2584-6C8F-3235DF6E81A8}"/>
              </a:ext>
            </a:extLst>
          </p:cNvPr>
          <p:cNvSpPr txBox="1">
            <a:spLocks/>
          </p:cNvSpPr>
          <p:nvPr/>
        </p:nvSpPr>
        <p:spPr>
          <a:xfrm>
            <a:off x="1095465" y="263695"/>
            <a:ext cx="10704649" cy="823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r>
              <a:rPr lang="es-ES_tradnl" sz="6000" dirty="0">
                <a:solidFill>
                  <a:schemeClr val="accent5">
                    <a:lumMod val="75000"/>
                  </a:schemeClr>
                </a:solidFill>
                <a:latin typeface="Indivisa Display Sans"/>
                <a:cs typeface="Indivisa Display Sans"/>
              </a:rPr>
              <a:t> </a:t>
            </a:r>
          </a:p>
        </p:txBody>
      </p:sp>
    </p:spTree>
    <p:extLst>
      <p:ext uri="{BB962C8B-B14F-4D97-AF65-F5344CB8AC3E}">
        <p14:creationId xmlns:p14="http://schemas.microsoft.com/office/powerpoint/2010/main" val="267235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1452613" y="0"/>
            <a:ext cx="579209" cy="2219732"/>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11292437" y="0"/>
            <a:ext cx="361826" cy="107398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p:nvSpPr>
        <p:spPr>
          <a:xfrm>
            <a:off x="938175" y="571849"/>
            <a:ext cx="389000" cy="502140"/>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Marcador de título 1"/>
          <p:cNvSpPr txBox="1">
            <a:spLocks/>
          </p:cNvSpPr>
          <p:nvPr/>
        </p:nvSpPr>
        <p:spPr>
          <a:xfrm>
            <a:off x="1487351" y="446882"/>
            <a:ext cx="8752571" cy="835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r>
              <a:rPr lang="es-ES_tradnl" sz="6000" dirty="0">
                <a:solidFill>
                  <a:schemeClr val="accent5">
                    <a:lumMod val="75000"/>
                  </a:schemeClr>
                </a:solidFill>
                <a:latin typeface="Indivisa Display Sans"/>
                <a:cs typeface="Indivisa Display Sans"/>
              </a:rPr>
              <a:t>Segundo Paso </a:t>
            </a:r>
          </a:p>
        </p:txBody>
      </p:sp>
      <p:sp>
        <p:nvSpPr>
          <p:cNvPr id="17" name="Rectángulo 16">
            <a:extLst>
              <a:ext uri="{FF2B5EF4-FFF2-40B4-BE49-F238E27FC236}">
                <a16:creationId xmlns:a16="http://schemas.microsoft.com/office/drawing/2014/main" id="{165F0381-FF37-4845-AC13-716913FFAE41}"/>
              </a:ext>
            </a:extLst>
          </p:cNvPr>
          <p:cNvSpPr/>
          <p:nvPr/>
        </p:nvSpPr>
        <p:spPr>
          <a:xfrm>
            <a:off x="1" y="3023698"/>
            <a:ext cx="1327174" cy="2219732"/>
          </a:xfrm>
          <a:prstGeom prst="rect">
            <a:avLst/>
          </a:prstGeom>
          <a:solidFill>
            <a:srgbClr val="11255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D0F3C003-D776-7976-A1D8-3F16DC5E8BD7}"/>
              </a:ext>
            </a:extLst>
          </p:cNvPr>
          <p:cNvSpPr txBox="1"/>
          <p:nvPr/>
        </p:nvSpPr>
        <p:spPr>
          <a:xfrm>
            <a:off x="1327175" y="1276384"/>
            <a:ext cx="9956304" cy="4484754"/>
          </a:xfrm>
          <a:prstGeom prst="rect">
            <a:avLst/>
          </a:prstGeom>
          <a:noFill/>
        </p:spPr>
        <p:txBody>
          <a:bodyPr wrap="square" rtlCol="0">
            <a:spAutoFit/>
          </a:bodyPr>
          <a:lstStyle/>
          <a:p>
            <a:pPr algn="just">
              <a:lnSpc>
                <a:spcPct val="107000"/>
              </a:lnSpc>
              <a:spcAft>
                <a:spcPts val="800"/>
              </a:spcAft>
              <a:tabLst>
                <a:tab pos="450215" algn="l"/>
              </a:tabLst>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Identificar el desinterés que presentan los alumnos que no ha desarrollado un hábito de lectura. A continuación, se enlistan los principales motivos que generan desinterés en los alumnos o falta de motivación.</a:t>
            </a:r>
          </a:p>
          <a:p>
            <a:pPr algn="just">
              <a:lnSpc>
                <a:spcPct val="107000"/>
              </a:lnSpc>
              <a:spcAft>
                <a:spcPts val="800"/>
              </a:spcAft>
              <a:tabLst>
                <a:tab pos="450215" algn="l"/>
              </a:tabLst>
            </a:pPr>
            <a:endParaRPr lang="es-MX"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Les propicia sueños al comenzar a leer </a:t>
            </a:r>
            <a:endParaRPr lang="es-MX"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Desde niños no se les fomento la lectura </a:t>
            </a:r>
            <a:endParaRPr lang="es-MX"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Percepción de que la lectura es una tarea aburrida y obligatoria	</a:t>
            </a:r>
            <a:endParaRPr lang="es-MX"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Falta de tiempo debido a otras actividades 	</a:t>
            </a:r>
            <a:endParaRPr lang="es-MX"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Falta de modelos a seguir que demuestren el valor de la lectura	</a:t>
            </a:r>
            <a:endParaRPr lang="es-MX"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MX" sz="2000" kern="100" dirty="0">
                <a:effectLst/>
                <a:latin typeface="Arial" panose="020B0604020202020204" pitchFamily="34" charset="0"/>
                <a:ea typeface="Aptos" panose="020B0004020202020204" pitchFamily="34" charset="0"/>
                <a:cs typeface="Times New Roman" panose="02020603050405020304" pitchFamily="18" charset="0"/>
              </a:rPr>
              <a:t>Dificultad para encontrar libros que se ajusten a su nivel de lectura y les resulten interesantes</a:t>
            </a:r>
            <a:endParaRPr lang="es-MX"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555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8878352" y="203626"/>
            <a:ext cx="3153471" cy="452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640758" y="307543"/>
            <a:ext cx="389000" cy="502140"/>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ítulo 1"/>
          <p:cNvSpPr txBox="1">
            <a:spLocks/>
          </p:cNvSpPr>
          <p:nvPr/>
        </p:nvSpPr>
        <p:spPr>
          <a:xfrm>
            <a:off x="1780459" y="571848"/>
            <a:ext cx="3894363" cy="835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endParaRPr lang="es-ES_tradnl" sz="6000" dirty="0">
              <a:solidFill>
                <a:schemeClr val="bg1"/>
              </a:solidFill>
              <a:latin typeface="Indivisa Display Sans"/>
              <a:cs typeface="Indivisa Display Sans"/>
            </a:endParaRPr>
          </a:p>
        </p:txBody>
      </p:sp>
      <p:pic>
        <p:nvPicPr>
          <p:cNvPr id="13" name="Imagen 12" descr="1_IMAGOTIPO-COLOR_LA-SALLE-PACHUCA_INDIVISA_LASALLE_2019.jpg">
            <a:extLst>
              <a:ext uri="{FF2B5EF4-FFF2-40B4-BE49-F238E27FC236}">
                <a16:creationId xmlns:a16="http://schemas.microsoft.com/office/drawing/2014/main" id="{BE9D1AB0-86B9-314B-BC28-C89E6236B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48" y="5571565"/>
            <a:ext cx="1691936" cy="839553"/>
          </a:xfrm>
          <a:prstGeom prst="rect">
            <a:avLst/>
          </a:prstGeom>
        </p:spPr>
      </p:pic>
      <p:sp>
        <p:nvSpPr>
          <p:cNvPr id="16" name="Marcador de título 1">
            <a:extLst>
              <a:ext uri="{FF2B5EF4-FFF2-40B4-BE49-F238E27FC236}">
                <a16:creationId xmlns:a16="http://schemas.microsoft.com/office/drawing/2014/main" id="{C22A013F-3397-0D93-CA27-36BF48FC7C6F}"/>
              </a:ext>
            </a:extLst>
          </p:cNvPr>
          <p:cNvSpPr txBox="1">
            <a:spLocks/>
          </p:cNvSpPr>
          <p:nvPr/>
        </p:nvSpPr>
        <p:spPr>
          <a:xfrm>
            <a:off x="1487351" y="446882"/>
            <a:ext cx="8752571" cy="835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pPr algn="ctr"/>
            <a:r>
              <a:rPr lang="es-ES_tradnl" sz="6000" dirty="0">
                <a:solidFill>
                  <a:schemeClr val="accent5">
                    <a:lumMod val="75000"/>
                  </a:schemeClr>
                </a:solidFill>
                <a:latin typeface="Indivisa Display Sans"/>
                <a:cs typeface="Indivisa Display Sans"/>
              </a:rPr>
              <a:t>Tercer Paso </a:t>
            </a:r>
          </a:p>
        </p:txBody>
      </p:sp>
      <p:sp>
        <p:nvSpPr>
          <p:cNvPr id="2" name="CuadroTexto 1">
            <a:extLst>
              <a:ext uri="{FF2B5EF4-FFF2-40B4-BE49-F238E27FC236}">
                <a16:creationId xmlns:a16="http://schemas.microsoft.com/office/drawing/2014/main" id="{C836134C-7EC5-0F83-C77F-A0351E49373E}"/>
              </a:ext>
            </a:extLst>
          </p:cNvPr>
          <p:cNvSpPr txBox="1"/>
          <p:nvPr/>
        </p:nvSpPr>
        <p:spPr>
          <a:xfrm>
            <a:off x="846648" y="1963606"/>
            <a:ext cx="10403738" cy="3430170"/>
          </a:xfrm>
          <a:prstGeom prst="rect">
            <a:avLst/>
          </a:prstGeom>
          <a:noFill/>
        </p:spPr>
        <p:txBody>
          <a:bodyPr wrap="square" rtlCol="0">
            <a:spAutoFit/>
          </a:bodyPr>
          <a:lstStyle/>
          <a:p>
            <a:pPr algn="just">
              <a:lnSpc>
                <a:spcPct val="107000"/>
              </a:lnSpc>
              <a:spcAft>
                <a:spcPts val="800"/>
              </a:spcAft>
            </a:pPr>
            <a:r>
              <a:rPr lang="es-MX" sz="1800" kern="100" dirty="0">
                <a:effectLst/>
                <a:latin typeface="Arial" panose="020B0604020202020204" pitchFamily="34" charset="0"/>
                <a:ea typeface="Aptos" panose="020B0004020202020204" pitchFamily="34" charset="0"/>
                <a:cs typeface="Times New Roman" panose="02020603050405020304" pitchFamily="18" charset="0"/>
              </a:rPr>
              <a:t> </a:t>
            </a:r>
            <a:r>
              <a:rPr lang="es-MX" sz="2400" kern="100" dirty="0">
                <a:latin typeface="Arial" panose="020B0604020202020204" pitchFamily="34" charset="0"/>
                <a:ea typeface="Aptos" panose="020B0004020202020204" pitchFamily="34" charset="0"/>
                <a:cs typeface="Arial" panose="020B0604020202020204" pitchFamily="34" charset="0"/>
              </a:rPr>
              <a:t>S</a:t>
            </a:r>
            <a:r>
              <a:rPr lang="es-MX" sz="2400" kern="100" dirty="0">
                <a:effectLst/>
                <a:latin typeface="Arial" panose="020B0604020202020204" pitchFamily="34" charset="0"/>
                <a:ea typeface="Aptos" panose="020B0004020202020204" pitchFamily="34" charset="0"/>
                <a:cs typeface="Arial" panose="020B0604020202020204" pitchFamily="34" charset="0"/>
              </a:rPr>
              <a:t>e enlistan las propuestas que darán solución al problema planteado </a:t>
            </a:r>
          </a:p>
          <a:p>
            <a:pPr algn="just">
              <a:lnSpc>
                <a:spcPct val="107000"/>
              </a:lnSpc>
              <a:spcAft>
                <a:spcPts val="800"/>
              </a:spcAft>
            </a:pPr>
            <a:endParaRPr lang="es-MX" sz="2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Wingdings" panose="05000000000000000000" pitchFamily="2" charset="2"/>
              <a:buChar char=""/>
            </a:pPr>
            <a:r>
              <a:rPr lang="es-MX" sz="2400" kern="100" dirty="0">
                <a:effectLst/>
                <a:latin typeface="Arial" panose="020B0604020202020204" pitchFamily="34" charset="0"/>
                <a:ea typeface="Aptos" panose="020B0004020202020204" pitchFamily="34" charset="0"/>
                <a:cs typeface="Arial" panose="020B0604020202020204" pitchFamily="34" charset="0"/>
              </a:rPr>
              <a:t>Involucrar a los alumnos en la literatura por medio de audiolibros </a:t>
            </a:r>
          </a:p>
          <a:p>
            <a:pPr marL="342900" lvl="0" indent="-342900" algn="just">
              <a:lnSpc>
                <a:spcPct val="107000"/>
              </a:lnSpc>
              <a:buFont typeface="Wingdings" panose="05000000000000000000" pitchFamily="2" charset="2"/>
              <a:buChar char=""/>
            </a:pPr>
            <a:r>
              <a:rPr lang="es-MX" sz="2400" kern="100" dirty="0">
                <a:effectLst/>
                <a:latin typeface="Arial" panose="020B0604020202020204" pitchFamily="34" charset="0"/>
                <a:ea typeface="Aptos" panose="020B0004020202020204" pitchFamily="34" charset="0"/>
                <a:cs typeface="Arial" panose="020B0604020202020204" pitchFamily="34" charset="0"/>
              </a:rPr>
              <a:t>Realizar círculos de lectura </a:t>
            </a:r>
          </a:p>
          <a:p>
            <a:pPr marL="342900" lvl="0" indent="-342900" algn="just">
              <a:lnSpc>
                <a:spcPct val="107000"/>
              </a:lnSpc>
              <a:buFont typeface="Wingdings" panose="05000000000000000000" pitchFamily="2" charset="2"/>
              <a:buChar char=""/>
            </a:pPr>
            <a:r>
              <a:rPr lang="es-MX" sz="2400" kern="100" dirty="0">
                <a:effectLst/>
                <a:latin typeface="Arial" panose="020B0604020202020204" pitchFamily="34" charset="0"/>
                <a:ea typeface="Aptos" panose="020B0004020202020204" pitchFamily="34" charset="0"/>
                <a:cs typeface="Arial" panose="020B0604020202020204" pitchFamily="34" charset="0"/>
              </a:rPr>
              <a:t>Hacer propuestas dinámicas y de intercambio de ideas </a:t>
            </a:r>
          </a:p>
          <a:p>
            <a:pPr marL="342900" lvl="0" indent="-342900" algn="just">
              <a:lnSpc>
                <a:spcPct val="107000"/>
              </a:lnSpc>
              <a:buFont typeface="Wingdings" panose="05000000000000000000" pitchFamily="2" charset="2"/>
              <a:buChar char=""/>
            </a:pPr>
            <a:r>
              <a:rPr lang="es-MX" sz="2400" kern="100" dirty="0">
                <a:effectLst/>
                <a:latin typeface="Arial" panose="020B0604020202020204" pitchFamily="34" charset="0"/>
                <a:ea typeface="Aptos" panose="020B0004020202020204" pitchFamily="34" charset="0"/>
                <a:cs typeface="Arial" panose="020B0604020202020204" pitchFamily="34" charset="0"/>
              </a:rPr>
              <a:t>Ofrecer libros que traten de sus hobbies e intereses</a:t>
            </a:r>
          </a:p>
          <a:p>
            <a:pPr marL="342900" lvl="0" indent="-342900" algn="just">
              <a:lnSpc>
                <a:spcPct val="107000"/>
              </a:lnSpc>
              <a:spcAft>
                <a:spcPts val="800"/>
              </a:spcAft>
              <a:buFont typeface="Wingdings" panose="05000000000000000000" pitchFamily="2" charset="2"/>
              <a:buChar char=""/>
            </a:pPr>
            <a:r>
              <a:rPr lang="es-MX" sz="2400" kern="100" dirty="0">
                <a:effectLst/>
                <a:latin typeface="Arial" panose="020B0604020202020204" pitchFamily="34" charset="0"/>
                <a:ea typeface="Aptos" panose="020B0004020202020204" pitchFamily="34" charset="0"/>
                <a:cs typeface="Arial" panose="020B0604020202020204" pitchFamily="34" charset="0"/>
              </a:rPr>
              <a:t>Ofrecer recursos digitales y plataformas para compartir reseñas y puntos de vista</a:t>
            </a:r>
            <a:r>
              <a:rPr lang="es-MX"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es-MX"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886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974492" y="360457"/>
            <a:ext cx="10910588" cy="1292529"/>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0" name="Rectángulo 9"/>
          <p:cNvSpPr/>
          <p:nvPr/>
        </p:nvSpPr>
        <p:spPr>
          <a:xfrm>
            <a:off x="8878352" y="203626"/>
            <a:ext cx="3153471" cy="452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938175" y="571849"/>
            <a:ext cx="389000" cy="502140"/>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ítulo 1"/>
          <p:cNvSpPr txBox="1">
            <a:spLocks/>
          </p:cNvSpPr>
          <p:nvPr/>
        </p:nvSpPr>
        <p:spPr>
          <a:xfrm>
            <a:off x="1780459" y="571848"/>
            <a:ext cx="3894363" cy="835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endParaRPr lang="es-ES_tradnl" sz="6000" dirty="0">
              <a:solidFill>
                <a:schemeClr val="bg1"/>
              </a:solidFill>
              <a:latin typeface="Indivisa Display Sans"/>
              <a:cs typeface="Indivisa Display Sans"/>
            </a:endParaRPr>
          </a:p>
        </p:txBody>
      </p:sp>
      <p:pic>
        <p:nvPicPr>
          <p:cNvPr id="13" name="Imagen 12" descr="1_IMAGOTIPO-COLOR_LA-SALLE-PACHUCA_INDIVISA_LASALLE_2019.jpg">
            <a:extLst>
              <a:ext uri="{FF2B5EF4-FFF2-40B4-BE49-F238E27FC236}">
                <a16:creationId xmlns:a16="http://schemas.microsoft.com/office/drawing/2014/main" id="{BE9D1AB0-86B9-314B-BC28-C89E6236B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48" y="5571565"/>
            <a:ext cx="1691936" cy="839553"/>
          </a:xfrm>
          <a:prstGeom prst="rect">
            <a:avLst/>
          </a:prstGeom>
        </p:spPr>
      </p:pic>
      <p:sp>
        <p:nvSpPr>
          <p:cNvPr id="6" name="CuadroTexto 5">
            <a:extLst>
              <a:ext uri="{FF2B5EF4-FFF2-40B4-BE49-F238E27FC236}">
                <a16:creationId xmlns:a16="http://schemas.microsoft.com/office/drawing/2014/main" id="{B7CA6AF5-F189-11C8-25DE-46FAE33B8D61}"/>
              </a:ext>
            </a:extLst>
          </p:cNvPr>
          <p:cNvSpPr txBox="1"/>
          <p:nvPr/>
        </p:nvSpPr>
        <p:spPr>
          <a:xfrm>
            <a:off x="1828120" y="725182"/>
            <a:ext cx="9425705" cy="769441"/>
          </a:xfrm>
          <a:prstGeom prst="rect">
            <a:avLst/>
          </a:prstGeom>
          <a:noFill/>
        </p:spPr>
        <p:txBody>
          <a:bodyPr wrap="square" rtlCol="0">
            <a:spAutoFit/>
          </a:bodyPr>
          <a:lstStyle/>
          <a:p>
            <a:pPr algn="ctr"/>
            <a:r>
              <a:rPr lang="es-ES_tradnl" sz="4400" b="1" dirty="0">
                <a:solidFill>
                  <a:schemeClr val="bg1"/>
                </a:solidFill>
                <a:latin typeface="Indivisa Display Sans"/>
                <a:cs typeface="Indivisa Display Sans"/>
              </a:rPr>
              <a:t>Clima escolar positivo </a:t>
            </a:r>
            <a:endParaRPr lang="es-ES_tradnl" sz="3200" b="1" dirty="0">
              <a:solidFill>
                <a:srgbClr val="203864"/>
              </a:solidFill>
              <a:latin typeface="Indivisa Display Sans"/>
              <a:cs typeface="Indivisa Display Sans"/>
            </a:endParaRPr>
          </a:p>
        </p:txBody>
      </p:sp>
      <p:sp>
        <p:nvSpPr>
          <p:cNvPr id="3" name="CuadroTexto 2">
            <a:extLst>
              <a:ext uri="{FF2B5EF4-FFF2-40B4-BE49-F238E27FC236}">
                <a16:creationId xmlns:a16="http://schemas.microsoft.com/office/drawing/2014/main" id="{261FDB56-D12F-264E-DD72-F127047DCC31}"/>
              </a:ext>
            </a:extLst>
          </p:cNvPr>
          <p:cNvSpPr txBox="1"/>
          <p:nvPr/>
        </p:nvSpPr>
        <p:spPr>
          <a:xfrm>
            <a:off x="938175" y="1735040"/>
            <a:ext cx="10910587" cy="4425699"/>
          </a:xfrm>
          <a:prstGeom prst="rect">
            <a:avLst/>
          </a:prstGeom>
          <a:noFill/>
        </p:spPr>
        <p:txBody>
          <a:bodyPr wrap="square" rtlCol="0">
            <a:spAutoFit/>
          </a:bodyPr>
          <a:lstStyle/>
          <a:p>
            <a:pPr algn="just">
              <a:lnSpc>
                <a:spcPct val="107000"/>
              </a:lnSpc>
              <a:spcAft>
                <a:spcPts val="800"/>
              </a:spcAft>
            </a:pPr>
            <a:r>
              <a:rPr lang="es-MX" sz="2400" kern="100" dirty="0">
                <a:effectLst/>
                <a:latin typeface="Arial" panose="020B0604020202020204" pitchFamily="34" charset="0"/>
                <a:ea typeface="Aptos" panose="020B0004020202020204" pitchFamily="34" charset="0"/>
                <a:cs typeface="Arial" panose="020B0604020202020204" pitchFamily="34" charset="0"/>
              </a:rPr>
              <a:t>Fomentar el gusto por la lectura a través de un clima escolar positivo</a:t>
            </a:r>
          </a:p>
          <a:p>
            <a:pPr algn="just">
              <a:lnSpc>
                <a:spcPct val="107000"/>
              </a:lnSpc>
              <a:spcAft>
                <a:spcPts val="800"/>
              </a:spcAft>
            </a:pPr>
            <a:endParaRPr lang="es-MX" sz="24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s-MX" sz="2400" kern="100" dirty="0">
                <a:effectLst/>
                <a:latin typeface="Arial" panose="020B0604020202020204" pitchFamily="34" charset="0"/>
                <a:ea typeface="Aptos" panose="020B0004020202020204" pitchFamily="34" charset="0"/>
                <a:cs typeface="Arial" panose="020B0604020202020204" pitchFamily="34" charset="0"/>
              </a:rPr>
              <a:t>Un clima escolar positivo y acogedor es fundamental para que los estudiantes desarrollen el hábito y el gusto por la lectura. Cuando los alumnos se sienten seguros, respetados y valorados en su entorno educativo, están más dispuestos a explorar y disfrutar de la lectura. Algunos aspectos clave de un clima escolar favorable para la lectura:</a:t>
            </a:r>
            <a:endParaRPr lang="es-MX" sz="2400" kern="100" dirty="0">
              <a:latin typeface="Arial" panose="020B06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s-MX" sz="2400" kern="100" dirty="0">
                <a:latin typeface="Arial" panose="020B0604020202020204" pitchFamily="34" charset="0"/>
                <a:ea typeface="Aptos" panose="020B0004020202020204" pitchFamily="34" charset="0"/>
                <a:cs typeface="Arial" panose="020B0604020202020204" pitchFamily="34" charset="0"/>
              </a:rPr>
              <a:t>Relaciones de confianza y apoyo, altas expectativas, espacios y tiempos dedicados a la lectura recreativa y reconocimiento y celebración de los logros.</a:t>
            </a:r>
          </a:p>
          <a:p>
            <a:pPr algn="just">
              <a:lnSpc>
                <a:spcPct val="107000"/>
              </a:lnSpc>
              <a:spcAft>
                <a:spcPts val="800"/>
              </a:spcAft>
            </a:pPr>
            <a:endParaRPr lang="es-MX" sz="2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9393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209170" y="409981"/>
            <a:ext cx="10910588" cy="1498892"/>
          </a:xfrm>
          <a:prstGeom prst="rect">
            <a:avLst/>
          </a:prstGeom>
          <a:solidFill>
            <a:srgbClr val="2049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0" name="Rectángulo 9"/>
          <p:cNvSpPr/>
          <p:nvPr/>
        </p:nvSpPr>
        <p:spPr>
          <a:xfrm>
            <a:off x="8878352" y="203626"/>
            <a:ext cx="3153471" cy="452609"/>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10"/>
          <p:cNvSpPr/>
          <p:nvPr/>
        </p:nvSpPr>
        <p:spPr>
          <a:xfrm>
            <a:off x="938175" y="571849"/>
            <a:ext cx="389000" cy="502140"/>
          </a:xfrm>
          <a:prstGeom prst="rect">
            <a:avLst/>
          </a:prstGeom>
          <a:solidFill>
            <a:srgbClr val="D500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Marcador de título 1"/>
          <p:cNvSpPr txBox="1">
            <a:spLocks/>
          </p:cNvSpPr>
          <p:nvPr/>
        </p:nvSpPr>
        <p:spPr>
          <a:xfrm>
            <a:off x="1780459" y="571848"/>
            <a:ext cx="3894363" cy="8355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150" baseline="0">
                <a:solidFill>
                  <a:srgbClr val="12192D"/>
                </a:solidFill>
                <a:latin typeface="Helvetica Neue" charset="0"/>
                <a:ea typeface="Helvetica Neue" charset="0"/>
                <a:cs typeface="Helvetica Neue" charset="0"/>
              </a:defRPr>
            </a:lvl1pPr>
          </a:lstStyle>
          <a:p>
            <a:endParaRPr lang="es-ES_tradnl" sz="6000" dirty="0">
              <a:solidFill>
                <a:schemeClr val="bg1"/>
              </a:solidFill>
              <a:latin typeface="Indivisa Display Sans"/>
              <a:cs typeface="Indivisa Display Sans"/>
            </a:endParaRPr>
          </a:p>
        </p:txBody>
      </p:sp>
      <p:pic>
        <p:nvPicPr>
          <p:cNvPr id="13" name="Imagen 12" descr="1_IMAGOTIPO-COLOR_LA-SALLE-PACHUCA_INDIVISA_LASALLE_2019.jpg">
            <a:extLst>
              <a:ext uri="{FF2B5EF4-FFF2-40B4-BE49-F238E27FC236}">
                <a16:creationId xmlns:a16="http://schemas.microsoft.com/office/drawing/2014/main" id="{BE9D1AB0-86B9-314B-BC28-C89E6236B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48" y="5571565"/>
            <a:ext cx="1691936" cy="839553"/>
          </a:xfrm>
          <a:prstGeom prst="rect">
            <a:avLst/>
          </a:prstGeom>
        </p:spPr>
      </p:pic>
      <p:sp>
        <p:nvSpPr>
          <p:cNvPr id="6" name="CuadroTexto 5">
            <a:extLst>
              <a:ext uri="{FF2B5EF4-FFF2-40B4-BE49-F238E27FC236}">
                <a16:creationId xmlns:a16="http://schemas.microsoft.com/office/drawing/2014/main" id="{B7CA6AF5-F189-11C8-25DE-46FAE33B8D61}"/>
              </a:ext>
            </a:extLst>
          </p:cNvPr>
          <p:cNvSpPr txBox="1"/>
          <p:nvPr/>
        </p:nvSpPr>
        <p:spPr>
          <a:xfrm>
            <a:off x="1692616" y="761024"/>
            <a:ext cx="9425705" cy="1200329"/>
          </a:xfrm>
          <a:prstGeom prst="rect">
            <a:avLst/>
          </a:prstGeom>
          <a:noFill/>
        </p:spPr>
        <p:txBody>
          <a:bodyPr wrap="square" rtlCol="0">
            <a:spAutoFit/>
          </a:bodyPr>
          <a:lstStyle/>
          <a:p>
            <a:pPr algn="ctr"/>
            <a:r>
              <a:rPr lang="es-MX" sz="3600" b="1" dirty="0">
                <a:solidFill>
                  <a:schemeClr val="bg1"/>
                </a:solidFill>
                <a:latin typeface="Indivisa Display Sans"/>
                <a:cs typeface="Indivisa Display Sans"/>
              </a:rPr>
              <a:t>Paulo Freire, el gusto por la lectura debe cultivarse desde temprana edad</a:t>
            </a:r>
            <a:endParaRPr lang="es-ES_tradnl" sz="2400" b="1" dirty="0">
              <a:solidFill>
                <a:srgbClr val="203864"/>
              </a:solidFill>
              <a:latin typeface="Indivisa Display Sans"/>
              <a:cs typeface="Indivisa Display Sans"/>
            </a:endParaRPr>
          </a:p>
        </p:txBody>
      </p:sp>
      <p:sp>
        <p:nvSpPr>
          <p:cNvPr id="4" name="CuadroTexto 3">
            <a:extLst>
              <a:ext uri="{FF2B5EF4-FFF2-40B4-BE49-F238E27FC236}">
                <a16:creationId xmlns:a16="http://schemas.microsoft.com/office/drawing/2014/main" id="{8219BDEC-E6BA-0237-8794-C2CAAC850653}"/>
              </a:ext>
            </a:extLst>
          </p:cNvPr>
          <p:cNvSpPr txBox="1"/>
          <p:nvPr/>
        </p:nvSpPr>
        <p:spPr>
          <a:xfrm>
            <a:off x="1209170" y="2612571"/>
            <a:ext cx="10155516" cy="2039469"/>
          </a:xfrm>
          <a:prstGeom prst="rect">
            <a:avLst/>
          </a:prstGeom>
          <a:noFill/>
        </p:spPr>
        <p:txBody>
          <a:bodyPr wrap="square" rtlCol="0">
            <a:spAutoFit/>
          </a:bodyPr>
          <a:lstStyle/>
          <a:p>
            <a:pPr algn="just">
              <a:lnSpc>
                <a:spcPct val="107000"/>
              </a:lnSpc>
              <a:spcAft>
                <a:spcPts val="800"/>
              </a:spcAft>
            </a:pPr>
            <a:r>
              <a:rPr lang="es-MX" sz="2400" kern="100" dirty="0">
                <a:effectLst/>
                <a:latin typeface="Arial" panose="020B0604020202020204" pitchFamily="34" charset="0"/>
                <a:ea typeface="Aptos" panose="020B0004020202020204" pitchFamily="34" charset="0"/>
                <a:cs typeface="Arial" panose="020B0604020202020204" pitchFamily="34" charset="0"/>
              </a:rPr>
              <a:t>Freire considera que la lectura debe estar integrada con la escritura, pues al leer nos preparamos para escribir y expresar nuestras ideas. Además, destaca la importancia de relacionar la lectura con la experiencia cotidiana y el contexto social, evitando que sea una actividad aislada.</a:t>
            </a:r>
          </a:p>
        </p:txBody>
      </p:sp>
      <p:pic>
        <p:nvPicPr>
          <p:cNvPr id="5" name="Imagen 4">
            <a:extLst>
              <a:ext uri="{FF2B5EF4-FFF2-40B4-BE49-F238E27FC236}">
                <a16:creationId xmlns:a16="http://schemas.microsoft.com/office/drawing/2014/main" id="{A31368C6-ED2A-800D-ABD6-8948FEA9B06B}"/>
              </a:ext>
            </a:extLst>
          </p:cNvPr>
          <p:cNvPicPr>
            <a:picLocks noChangeAspect="1"/>
          </p:cNvPicPr>
          <p:nvPr/>
        </p:nvPicPr>
        <p:blipFill>
          <a:blip r:embed="rId3"/>
          <a:stretch>
            <a:fillRect/>
          </a:stretch>
        </p:blipFill>
        <p:spPr>
          <a:xfrm>
            <a:off x="5674822" y="4701706"/>
            <a:ext cx="1878408" cy="1628993"/>
          </a:xfrm>
          <a:prstGeom prst="rect">
            <a:avLst/>
          </a:prstGeom>
        </p:spPr>
      </p:pic>
    </p:spTree>
    <p:extLst>
      <p:ext uri="{BB962C8B-B14F-4D97-AF65-F5344CB8AC3E}">
        <p14:creationId xmlns:p14="http://schemas.microsoft.com/office/powerpoint/2010/main" val="23393410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501</Words>
  <Application>Microsoft Office PowerPoint</Application>
  <PresentationFormat>Panorámica</PresentationFormat>
  <Paragraphs>64</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Aptos</vt:lpstr>
      <vt:lpstr>Arial</vt:lpstr>
      <vt:lpstr>Calibri</vt:lpstr>
      <vt:lpstr>Helvetica Neue</vt:lpstr>
      <vt:lpstr>Helvetica Neue Thin</vt:lpstr>
      <vt:lpstr>Indivisa Display Sans</vt:lpstr>
      <vt:lpstr>Wingdings</vt:lpstr>
      <vt:lpstr>Tema de Office</vt:lpstr>
      <vt:lpstr>Presentación de PowerPoint</vt:lpstr>
      <vt:lpstr>Presentación de PowerPoint</vt:lpstr>
      <vt:lpstr>Presentación de PowerPoint</vt:lpstr>
      <vt:lpstr>Presentación de PowerPoint</vt:lpstr>
      <vt:lpstr>Primer paso    Se realiza un estudio comparativo de los alumnos que cuentan con hábito de lectura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DAYANE CUATEPOTZO BRAVO</dc:creator>
  <cp:lastModifiedBy>Melina Villegas Ballesteros</cp:lastModifiedBy>
  <cp:revision>57</cp:revision>
  <dcterms:created xsi:type="dcterms:W3CDTF">2020-09-18T00:18:23Z</dcterms:created>
  <dcterms:modified xsi:type="dcterms:W3CDTF">2024-07-06T04:06:24Z</dcterms:modified>
</cp:coreProperties>
</file>