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9" r:id="rId3"/>
    <p:sldId id="258" r:id="rId4"/>
    <p:sldId id="260" r:id="rId5"/>
    <p:sldId id="262" r:id="rId6"/>
    <p:sldId id="266" r:id="rId7"/>
    <p:sldId id="265" r:id="rId8"/>
    <p:sldId id="263" r:id="rId9"/>
    <p:sldId id="267" r:id="rId10"/>
    <p:sldId id="268" r:id="rId11"/>
    <p:sldId id="269" r:id="rId12"/>
    <p:sldId id="270" r:id="rId13"/>
    <p:sldId id="271" r:id="rId14"/>
    <p:sldId id="272" r:id="rId15"/>
    <p:sldId id="273" r:id="rId16"/>
    <p:sldId id="275" r:id="rId17"/>
    <p:sldId id="276" r:id="rId18"/>
    <p:sldId id="283" r:id="rId19"/>
    <p:sldId id="277" r:id="rId20"/>
    <p:sldId id="278" r:id="rId21"/>
    <p:sldId id="284" r:id="rId22"/>
    <p:sldId id="282" r:id="rId23"/>
    <p:sldId id="281" r:id="rId24"/>
    <p:sldId id="279" r:id="rId25"/>
    <p:sldId id="280" r:id="rId26"/>
    <p:sldId id="261" r:id="rId2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88BD"/>
    <a:srgbClr val="00DAD5"/>
    <a:srgbClr val="00A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showGuides="1">
      <p:cViewPr varScale="1">
        <p:scale>
          <a:sx n="86" d="100"/>
          <a:sy n="86" d="100"/>
        </p:scale>
        <p:origin x="1020"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luna\Documents\2024\Informe%20Anual%20de%20Actividades%20(Noveno%20Comunicado)\DatosInform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Materias agosto - diciembre 2023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MX"/>
        </a:p>
      </c:txPr>
    </c:title>
    <c:autoTitleDeleted val="0"/>
    <c:plotArea>
      <c:layout>
        <c:manualLayout>
          <c:layoutTarget val="inner"/>
          <c:xMode val="edge"/>
          <c:yMode val="edge"/>
          <c:x val="9.5803149606299223E-2"/>
          <c:y val="0.19486111111111112"/>
          <c:w val="0.89030796150481195"/>
          <c:h val="0.42363371245261011"/>
        </c:manualLayout>
      </c:layout>
      <c:barChart>
        <c:barDir val="col"/>
        <c:grouping val="stacked"/>
        <c:varyColors val="0"/>
        <c:ser>
          <c:idx val="0"/>
          <c:order val="0"/>
          <c:tx>
            <c:strRef>
              <c:f>Hoja1!$C$12</c:f>
              <c:strCache>
                <c:ptCount val="1"/>
                <c:pt idx="0">
                  <c:v>Materias </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Hoja1!$B$13:$B$20</c:f>
              <c:strCache>
                <c:ptCount val="8"/>
                <c:pt idx="0">
                  <c:v>Arquitectura </c:v>
                </c:pt>
                <c:pt idx="1">
                  <c:v>Diseño Grafico y Digital</c:v>
                </c:pt>
                <c:pt idx="2">
                  <c:v>FCA (admon. y contaduria)</c:v>
                </c:pt>
                <c:pt idx="3">
                  <c:v>FCHumanas</c:v>
                </c:pt>
                <c:pt idx="4">
                  <c:v>Derecho</c:v>
                </c:pt>
                <c:pt idx="5">
                  <c:v>Ingeniería</c:v>
                </c:pt>
                <c:pt idx="6">
                  <c:v>Idiomas</c:v>
                </c:pt>
                <c:pt idx="7">
                  <c:v>desarrollo humano y profesional</c:v>
                </c:pt>
              </c:strCache>
            </c:strRef>
          </c:cat>
          <c:val>
            <c:numRef>
              <c:f>Hoja1!$C$13:$C$20</c:f>
              <c:numCache>
                <c:formatCode>General</c:formatCode>
                <c:ptCount val="8"/>
                <c:pt idx="0">
                  <c:v>68</c:v>
                </c:pt>
                <c:pt idx="1">
                  <c:v>29</c:v>
                </c:pt>
                <c:pt idx="2">
                  <c:v>51</c:v>
                </c:pt>
                <c:pt idx="3">
                  <c:v>98</c:v>
                </c:pt>
                <c:pt idx="4">
                  <c:v>33</c:v>
                </c:pt>
                <c:pt idx="5">
                  <c:v>91</c:v>
                </c:pt>
                <c:pt idx="6">
                  <c:v>10</c:v>
                </c:pt>
                <c:pt idx="7">
                  <c:v>64</c:v>
                </c:pt>
              </c:numCache>
            </c:numRef>
          </c:val>
          <c:extLst>
            <c:ext xmlns:c16="http://schemas.microsoft.com/office/drawing/2014/chart" uri="{C3380CC4-5D6E-409C-BE32-E72D297353CC}">
              <c16:uniqueId val="{00000000-7776-4A54-BB65-9527EDD6D121}"/>
            </c:ext>
          </c:extLst>
        </c:ser>
        <c:dLbls>
          <c:dLblPos val="ctr"/>
          <c:showLegendKey val="0"/>
          <c:showVal val="1"/>
          <c:showCatName val="0"/>
          <c:showSerName val="0"/>
          <c:showPercent val="0"/>
          <c:showBubbleSize val="0"/>
        </c:dLbls>
        <c:gapWidth val="150"/>
        <c:overlap val="100"/>
        <c:axId val="1078440080"/>
        <c:axId val="1078461680"/>
      </c:barChart>
      <c:catAx>
        <c:axId val="10784400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MX"/>
          </a:p>
        </c:txPr>
        <c:crossAx val="1078461680"/>
        <c:crosses val="autoZero"/>
        <c:auto val="1"/>
        <c:lblAlgn val="ctr"/>
        <c:lblOffset val="100"/>
        <c:noMultiLvlLbl val="0"/>
      </c:catAx>
      <c:valAx>
        <c:axId val="107846168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78440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b="1"/>
              <a:t>Materias enero</a:t>
            </a:r>
            <a:r>
              <a:rPr lang="en-US" b="1" baseline="0"/>
              <a:t> - agosto 2024</a:t>
            </a:r>
            <a:r>
              <a:rPr lang="en-US" b="1"/>
              <a:t> </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MX"/>
        </a:p>
      </c:txPr>
    </c:title>
    <c:autoTitleDeleted val="0"/>
    <c:plotArea>
      <c:layout/>
      <c:barChart>
        <c:barDir val="col"/>
        <c:grouping val="clustered"/>
        <c:varyColors val="0"/>
        <c:ser>
          <c:idx val="0"/>
          <c:order val="0"/>
          <c:tx>
            <c:strRef>
              <c:f>Hoja1!$C$40</c:f>
              <c:strCache>
                <c:ptCount val="1"/>
                <c:pt idx="0">
                  <c:v>Materias </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MX"/>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Hoja1!$B$41:$B$48</c:f>
              <c:strCache>
                <c:ptCount val="8"/>
                <c:pt idx="0">
                  <c:v>Arquitectura </c:v>
                </c:pt>
                <c:pt idx="1">
                  <c:v>Diseño Grafico y Digital</c:v>
                </c:pt>
                <c:pt idx="2">
                  <c:v>FCA (admon. y contaduria)</c:v>
                </c:pt>
                <c:pt idx="3">
                  <c:v>FCHumanas</c:v>
                </c:pt>
                <c:pt idx="4">
                  <c:v>Derecho</c:v>
                </c:pt>
                <c:pt idx="5">
                  <c:v>Ingeniería</c:v>
                </c:pt>
                <c:pt idx="6">
                  <c:v>Idiomas</c:v>
                </c:pt>
                <c:pt idx="7">
                  <c:v>desarrollo humano y profesional</c:v>
                </c:pt>
              </c:strCache>
            </c:strRef>
          </c:cat>
          <c:val>
            <c:numRef>
              <c:f>Hoja1!$C$41:$C$48</c:f>
              <c:numCache>
                <c:formatCode>General</c:formatCode>
                <c:ptCount val="8"/>
                <c:pt idx="0">
                  <c:v>59</c:v>
                </c:pt>
                <c:pt idx="1">
                  <c:v>27</c:v>
                </c:pt>
                <c:pt idx="2">
                  <c:v>46</c:v>
                </c:pt>
                <c:pt idx="3">
                  <c:v>96</c:v>
                </c:pt>
                <c:pt idx="4">
                  <c:v>36</c:v>
                </c:pt>
                <c:pt idx="5">
                  <c:v>63</c:v>
                </c:pt>
                <c:pt idx="6">
                  <c:v>10</c:v>
                </c:pt>
                <c:pt idx="7">
                  <c:v>57</c:v>
                </c:pt>
              </c:numCache>
            </c:numRef>
          </c:val>
          <c:extLst>
            <c:ext xmlns:c16="http://schemas.microsoft.com/office/drawing/2014/chart" uri="{C3380CC4-5D6E-409C-BE32-E72D297353CC}">
              <c16:uniqueId val="{00000000-BDD7-4EAE-A384-7A46F7110F8E}"/>
            </c:ext>
          </c:extLst>
        </c:ser>
        <c:dLbls>
          <c:dLblPos val="inEnd"/>
          <c:showLegendKey val="0"/>
          <c:showVal val="1"/>
          <c:showCatName val="0"/>
          <c:showSerName val="0"/>
          <c:showPercent val="0"/>
          <c:showBubbleSize val="0"/>
        </c:dLbls>
        <c:gapWidth val="41"/>
        <c:axId val="2130269680"/>
        <c:axId val="1889956080"/>
      </c:barChart>
      <c:catAx>
        <c:axId val="21302696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MX"/>
          </a:p>
        </c:txPr>
        <c:crossAx val="1889956080"/>
        <c:crosses val="autoZero"/>
        <c:auto val="1"/>
        <c:lblAlgn val="ctr"/>
        <c:lblOffset val="100"/>
        <c:noMultiLvlLbl val="0"/>
      </c:catAx>
      <c:valAx>
        <c:axId val="1889956080"/>
        <c:scaling>
          <c:orientation val="minMax"/>
        </c:scaling>
        <c:delete val="1"/>
        <c:axPos val="l"/>
        <c:numFmt formatCode="General" sourceLinked="1"/>
        <c:majorTickMark val="none"/>
        <c:minorTickMark val="none"/>
        <c:tickLblPos val="nextTo"/>
        <c:crossAx val="2130269680"/>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980FCE-925E-4084-B04D-4CF6255BA8A0}" type="doc">
      <dgm:prSet loTypeId="urn:microsoft.com/office/officeart/2005/8/layout/process5" loCatId="process" qsTypeId="urn:microsoft.com/office/officeart/2005/8/quickstyle/simple4" qsCatId="simple" csTypeId="urn:microsoft.com/office/officeart/2005/8/colors/accent0_3" csCatId="mainScheme" phldr="1"/>
      <dgm:spPr/>
      <dgm:t>
        <a:bodyPr/>
        <a:lstStyle/>
        <a:p>
          <a:endParaRPr lang="en-US"/>
        </a:p>
      </dgm:t>
    </dgm:pt>
    <dgm:pt modelId="{3E91607E-DCBD-4EFB-979A-188E7EA7AAE2}">
      <dgm:prSet custT="1"/>
      <dgm:spPr/>
      <dgm:t>
        <a:bodyPr/>
        <a:lstStyle/>
        <a:p>
          <a:r>
            <a:rPr lang="en-US" sz="2400" b="1" i="0" dirty="0">
              <a:latin typeface="Indivisa Text Sans" pitchFamily="50" charset="0"/>
            </a:rPr>
            <a:t>La mejor forma de adoptar la Tecnología Educativa es hacerlo con propósito.</a:t>
          </a:r>
          <a:endParaRPr lang="en-US" sz="2400" dirty="0">
            <a:latin typeface="Indivisa Text Sans" pitchFamily="50" charset="0"/>
          </a:endParaRPr>
        </a:p>
      </dgm:t>
    </dgm:pt>
    <dgm:pt modelId="{B88CDFBE-23F2-4ADA-8C81-C54112E99619}" type="parTrans" cxnId="{0E604D70-6EF6-4448-A75E-513BC299757F}">
      <dgm:prSet/>
      <dgm:spPr/>
      <dgm:t>
        <a:bodyPr/>
        <a:lstStyle/>
        <a:p>
          <a:endParaRPr lang="en-US"/>
        </a:p>
      </dgm:t>
    </dgm:pt>
    <dgm:pt modelId="{B83BB7C3-A21C-42BF-B72F-FE25F692C918}" type="sibTrans" cxnId="{0E604D70-6EF6-4448-A75E-513BC299757F}">
      <dgm:prSet/>
      <dgm:spPr/>
      <dgm:t>
        <a:bodyPr/>
        <a:lstStyle/>
        <a:p>
          <a:endParaRPr lang="en-US"/>
        </a:p>
      </dgm:t>
    </dgm:pt>
    <dgm:pt modelId="{DE6BC22D-DC0B-4DD9-B096-E9CA34F3B602}" type="pres">
      <dgm:prSet presAssocID="{BA980FCE-925E-4084-B04D-4CF6255BA8A0}" presName="diagram" presStyleCnt="0">
        <dgm:presLayoutVars>
          <dgm:dir/>
          <dgm:resizeHandles val="exact"/>
        </dgm:presLayoutVars>
      </dgm:prSet>
      <dgm:spPr/>
    </dgm:pt>
    <dgm:pt modelId="{DED532EE-CE4F-44D3-8AF2-624C8980AC30}" type="pres">
      <dgm:prSet presAssocID="{3E91607E-DCBD-4EFB-979A-188E7EA7AAE2}" presName="node" presStyleLbl="node1" presStyleIdx="0" presStyleCnt="1" custLinFactNeighborX="-5943" custLinFactNeighborY="-21597">
        <dgm:presLayoutVars>
          <dgm:bulletEnabled val="1"/>
        </dgm:presLayoutVars>
      </dgm:prSet>
      <dgm:spPr/>
    </dgm:pt>
  </dgm:ptLst>
  <dgm:cxnLst>
    <dgm:cxn modelId="{33699237-D431-4822-A94B-1C79533C5327}" type="presOf" srcId="{BA980FCE-925E-4084-B04D-4CF6255BA8A0}" destId="{DE6BC22D-DC0B-4DD9-B096-E9CA34F3B602}" srcOrd="0" destOrd="0" presId="urn:microsoft.com/office/officeart/2005/8/layout/process5"/>
    <dgm:cxn modelId="{0E604D70-6EF6-4448-A75E-513BC299757F}" srcId="{BA980FCE-925E-4084-B04D-4CF6255BA8A0}" destId="{3E91607E-DCBD-4EFB-979A-188E7EA7AAE2}" srcOrd="0" destOrd="0" parTransId="{B88CDFBE-23F2-4ADA-8C81-C54112E99619}" sibTransId="{B83BB7C3-A21C-42BF-B72F-FE25F692C918}"/>
    <dgm:cxn modelId="{224584ED-9904-4145-87E7-49E808A38F47}" type="presOf" srcId="{3E91607E-DCBD-4EFB-979A-188E7EA7AAE2}" destId="{DED532EE-CE4F-44D3-8AF2-624C8980AC30}" srcOrd="0" destOrd="0" presId="urn:microsoft.com/office/officeart/2005/8/layout/process5"/>
    <dgm:cxn modelId="{D1CC1000-9033-44B2-B405-07B2BFBAFFD2}" type="presParOf" srcId="{DE6BC22D-DC0B-4DD9-B096-E9CA34F3B602}" destId="{DED532EE-CE4F-44D3-8AF2-624C8980AC30}" srcOrd="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532EE-CE4F-44D3-8AF2-624C8980AC30}">
      <dsp:nvSpPr>
        <dsp:cNvPr id="0" name=""/>
        <dsp:cNvSpPr/>
      </dsp:nvSpPr>
      <dsp:spPr>
        <a:xfrm>
          <a:off x="144961" y="0"/>
          <a:ext cx="3269049" cy="1961429"/>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Indivisa Text Sans" pitchFamily="50" charset="0"/>
            </a:rPr>
            <a:t>La mejor forma de adoptar la Tecnología Educativa es hacerlo con propósito.</a:t>
          </a:r>
          <a:endParaRPr lang="en-US" sz="2400" kern="1200" dirty="0">
            <a:latin typeface="Indivisa Text Sans" pitchFamily="50" charset="0"/>
          </a:endParaRPr>
        </a:p>
      </dsp:txBody>
      <dsp:txXfrm>
        <a:off x="202409" y="57448"/>
        <a:ext cx="3154153" cy="18465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D442D-8E47-4720-85CF-CFC3FA19A8D7}" type="datetimeFigureOut">
              <a:rPr lang="es-MX" smtClean="0"/>
              <a:t>04/09/2024</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D59B0-68A2-42B2-9541-694862C82D4C}" type="slidenum">
              <a:rPr lang="es-MX" smtClean="0"/>
              <a:t>‹Nº›</a:t>
            </a:fld>
            <a:endParaRPr lang="es-MX"/>
          </a:p>
        </p:txBody>
      </p:sp>
    </p:spTree>
    <p:extLst>
      <p:ext uri="{BB962C8B-B14F-4D97-AF65-F5344CB8AC3E}">
        <p14:creationId xmlns:p14="http://schemas.microsoft.com/office/powerpoint/2010/main" val="12942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28470CB-8A0B-4672-97E4-DDF63D0272CE}" type="slidenum">
              <a:rPr lang="es-MX" smtClean="0">
                <a:solidFill>
                  <a:prstClr val="black"/>
                </a:solidFill>
              </a:rPr>
              <a:pPr/>
              <a:t>1</a:t>
            </a:fld>
            <a:endParaRPr lang="es-MX">
              <a:solidFill>
                <a:prstClr val="black"/>
              </a:solidFill>
            </a:endParaRPr>
          </a:p>
        </p:txBody>
      </p:sp>
    </p:spTree>
    <p:extLst>
      <p:ext uri="{BB962C8B-B14F-4D97-AF65-F5344CB8AC3E}">
        <p14:creationId xmlns:p14="http://schemas.microsoft.com/office/powerpoint/2010/main" val="225689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828470CB-8A0B-4672-97E4-DDF63D0272CE}" type="slidenum">
              <a:rPr lang="es-MX" smtClean="0">
                <a:solidFill>
                  <a:prstClr val="black"/>
                </a:solidFill>
              </a:rPr>
              <a:pPr/>
              <a:t>3</a:t>
            </a:fld>
            <a:endParaRPr lang="es-MX">
              <a:solidFill>
                <a:prstClr val="black"/>
              </a:solidFill>
            </a:endParaRPr>
          </a:p>
        </p:txBody>
      </p:sp>
    </p:spTree>
    <p:extLst>
      <p:ext uri="{BB962C8B-B14F-4D97-AF65-F5344CB8AC3E}">
        <p14:creationId xmlns:p14="http://schemas.microsoft.com/office/powerpoint/2010/main" val="3585814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Ref idx="1001">
        <a:schemeClr val="bg1"/>
      </p:bgRef>
    </p:bg>
    <p:spTree>
      <p:nvGrpSpPr>
        <p:cNvPr id="1" name=""/>
        <p:cNvGrpSpPr/>
        <p:nvPr/>
      </p:nvGrpSpPr>
      <p:grpSpPr>
        <a:xfrm>
          <a:off x="0" y="0"/>
          <a:ext cx="0" cy="0"/>
          <a:chOff x="0" y="0"/>
          <a:chExt cx="0" cy="0"/>
        </a:xfrm>
      </p:grpSpPr>
      <p:sp>
        <p:nvSpPr>
          <p:cNvPr id="22" name="Rectángulo: esquinas redondeadas 21">
            <a:extLst>
              <a:ext uri="{FF2B5EF4-FFF2-40B4-BE49-F238E27FC236}">
                <a16:creationId xmlns:a16="http://schemas.microsoft.com/office/drawing/2014/main" id="{6B25AD60-ED82-7DCB-3D2F-79B0F1303145}"/>
              </a:ext>
            </a:extLst>
          </p:cNvPr>
          <p:cNvSpPr/>
          <p:nvPr userDrawn="1"/>
        </p:nvSpPr>
        <p:spPr>
          <a:xfrm>
            <a:off x="-8792" y="6471138"/>
            <a:ext cx="7561384" cy="38686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esquinas redondeadas 23">
            <a:extLst>
              <a:ext uri="{FF2B5EF4-FFF2-40B4-BE49-F238E27FC236}">
                <a16:creationId xmlns:a16="http://schemas.microsoft.com/office/drawing/2014/main" id="{A4155296-3CEE-BF55-8C1D-9535DE0B1019}"/>
              </a:ext>
            </a:extLst>
          </p:cNvPr>
          <p:cNvSpPr/>
          <p:nvPr userDrawn="1"/>
        </p:nvSpPr>
        <p:spPr>
          <a:xfrm>
            <a:off x="7455877" y="6471138"/>
            <a:ext cx="1688123" cy="38686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Flecha: cheurón 22">
            <a:extLst>
              <a:ext uri="{FF2B5EF4-FFF2-40B4-BE49-F238E27FC236}">
                <a16:creationId xmlns:a16="http://schemas.microsoft.com/office/drawing/2014/main" id="{17E08290-498F-F5BF-DF0E-A16A3184DDCD}"/>
              </a:ext>
            </a:extLst>
          </p:cNvPr>
          <p:cNvSpPr/>
          <p:nvPr userDrawn="1"/>
        </p:nvSpPr>
        <p:spPr>
          <a:xfrm>
            <a:off x="7280030" y="6471138"/>
            <a:ext cx="386862" cy="395654"/>
          </a:xfrm>
          <a:prstGeom prst="chevron">
            <a:avLst>
              <a:gd name="adj" fmla="val 4318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grpSp>
        <p:nvGrpSpPr>
          <p:cNvPr id="8" name="Grupo 7">
            <a:extLst>
              <a:ext uri="{FF2B5EF4-FFF2-40B4-BE49-F238E27FC236}">
                <a16:creationId xmlns:a16="http://schemas.microsoft.com/office/drawing/2014/main" id="{73FCBCC7-C471-3F69-5056-76B413308E3C}"/>
              </a:ext>
            </a:extLst>
          </p:cNvPr>
          <p:cNvGrpSpPr/>
          <p:nvPr userDrawn="1"/>
        </p:nvGrpSpPr>
        <p:grpSpPr>
          <a:xfrm>
            <a:off x="115498" y="2697009"/>
            <a:ext cx="1835231" cy="1568707"/>
            <a:chOff x="511153" y="981128"/>
            <a:chExt cx="4688377" cy="3782770"/>
          </a:xfrm>
        </p:grpSpPr>
        <p:sp>
          <p:nvSpPr>
            <p:cNvPr id="9" name="Flecha: cheurón 8">
              <a:extLst>
                <a:ext uri="{FF2B5EF4-FFF2-40B4-BE49-F238E27FC236}">
                  <a16:creationId xmlns:a16="http://schemas.microsoft.com/office/drawing/2014/main" id="{A75DE934-109D-EE71-1789-2A5E5C46C946}"/>
                </a:ext>
              </a:extLst>
            </p:cNvPr>
            <p:cNvSpPr/>
            <p:nvPr userDrawn="1"/>
          </p:nvSpPr>
          <p:spPr>
            <a:xfrm>
              <a:off x="2855341" y="989920"/>
              <a:ext cx="2344189" cy="3773978"/>
            </a:xfrm>
            <a:prstGeom prst="chevron">
              <a:avLst>
                <a:gd name="adj" fmla="val 58511"/>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solidFill>
                  <a:schemeClr val="tx1"/>
                </a:solidFill>
              </a:endParaRPr>
            </a:p>
          </p:txBody>
        </p:sp>
        <p:sp>
          <p:nvSpPr>
            <p:cNvPr id="10" name="Flecha: cheurón 9">
              <a:extLst>
                <a:ext uri="{FF2B5EF4-FFF2-40B4-BE49-F238E27FC236}">
                  <a16:creationId xmlns:a16="http://schemas.microsoft.com/office/drawing/2014/main" id="{0C5A782E-2D7C-F6B5-759E-73082ECD0D81}"/>
                </a:ext>
              </a:extLst>
            </p:cNvPr>
            <p:cNvSpPr/>
            <p:nvPr userDrawn="1"/>
          </p:nvSpPr>
          <p:spPr>
            <a:xfrm>
              <a:off x="511153" y="989920"/>
              <a:ext cx="2344189" cy="3773978"/>
            </a:xfrm>
            <a:prstGeom prst="chevron">
              <a:avLst>
                <a:gd name="adj" fmla="val 5630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solidFill>
                  <a:schemeClr val="tx1"/>
                </a:solidFill>
              </a:endParaRPr>
            </a:p>
          </p:txBody>
        </p:sp>
        <p:sp>
          <p:nvSpPr>
            <p:cNvPr id="11" name="Flecha: cheurón 10">
              <a:extLst>
                <a:ext uri="{FF2B5EF4-FFF2-40B4-BE49-F238E27FC236}">
                  <a16:creationId xmlns:a16="http://schemas.microsoft.com/office/drawing/2014/main" id="{747A2D7B-9E6F-0628-0A40-BB6D13DE1BE6}"/>
                </a:ext>
              </a:extLst>
            </p:cNvPr>
            <p:cNvSpPr/>
            <p:nvPr userDrawn="1"/>
          </p:nvSpPr>
          <p:spPr>
            <a:xfrm>
              <a:off x="1683247" y="981128"/>
              <a:ext cx="2344189" cy="3773978"/>
            </a:xfrm>
            <a:prstGeom prst="chevron">
              <a:avLst>
                <a:gd name="adj" fmla="val 585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solidFill>
                  <a:schemeClr val="tx1"/>
                </a:solidFill>
              </a:endParaRPr>
            </a:p>
          </p:txBody>
        </p:sp>
      </p:grpSp>
      <p:sp>
        <p:nvSpPr>
          <p:cNvPr id="12" name="CuadroTexto 11">
            <a:extLst>
              <a:ext uri="{FF2B5EF4-FFF2-40B4-BE49-F238E27FC236}">
                <a16:creationId xmlns:a16="http://schemas.microsoft.com/office/drawing/2014/main" id="{2AA525CA-E5F7-0D1C-19E0-024EC1D7B9E5}"/>
              </a:ext>
            </a:extLst>
          </p:cNvPr>
          <p:cNvSpPr txBox="1"/>
          <p:nvPr userDrawn="1"/>
        </p:nvSpPr>
        <p:spPr>
          <a:xfrm>
            <a:off x="2139075" y="2715707"/>
            <a:ext cx="6618359" cy="769441"/>
          </a:xfrm>
          <a:prstGeom prst="rect">
            <a:avLst/>
          </a:prstGeom>
          <a:noFill/>
        </p:spPr>
        <p:txBody>
          <a:bodyPr wrap="square" rtlCol="0">
            <a:spAutoFit/>
          </a:bodyPr>
          <a:lstStyle/>
          <a:p>
            <a:pPr algn="ctr"/>
            <a:r>
              <a:rPr lang="es-MX" sz="4400" dirty="0">
                <a:solidFill>
                  <a:srgbClr val="002060"/>
                </a:solidFill>
                <a:latin typeface="Indivisa Text Sans Black" pitchFamily="50" charset="0"/>
              </a:rPr>
              <a:t>I N F O R M E   A N U A L</a:t>
            </a:r>
          </a:p>
        </p:txBody>
      </p:sp>
      <p:sp>
        <p:nvSpPr>
          <p:cNvPr id="13" name="CuadroTexto 12">
            <a:extLst>
              <a:ext uri="{FF2B5EF4-FFF2-40B4-BE49-F238E27FC236}">
                <a16:creationId xmlns:a16="http://schemas.microsoft.com/office/drawing/2014/main" id="{5E8074F9-4C94-4E99-ADFF-8F36377B1248}"/>
              </a:ext>
            </a:extLst>
          </p:cNvPr>
          <p:cNvSpPr txBox="1"/>
          <p:nvPr userDrawn="1"/>
        </p:nvSpPr>
        <p:spPr>
          <a:xfrm>
            <a:off x="2507795" y="3492629"/>
            <a:ext cx="5633049" cy="769441"/>
          </a:xfrm>
          <a:prstGeom prst="rect">
            <a:avLst/>
          </a:prstGeom>
          <a:noFill/>
        </p:spPr>
        <p:txBody>
          <a:bodyPr wrap="square" rtlCol="0">
            <a:spAutoFit/>
          </a:bodyPr>
          <a:lstStyle/>
          <a:p>
            <a:pPr algn="ctr"/>
            <a:r>
              <a:rPr lang="es-MX" sz="4400" kern="1200" dirty="0">
                <a:solidFill>
                  <a:srgbClr val="0070C0"/>
                </a:solidFill>
                <a:latin typeface="Indivisa Display Sans Heavy" pitchFamily="50" charset="0"/>
                <a:ea typeface="+mn-ea"/>
                <a:cs typeface="+mn-cs"/>
              </a:rPr>
              <a:t>2023-2024</a:t>
            </a:r>
          </a:p>
        </p:txBody>
      </p:sp>
      <p:cxnSp>
        <p:nvCxnSpPr>
          <p:cNvPr id="15" name="Conector recto 14">
            <a:extLst>
              <a:ext uri="{FF2B5EF4-FFF2-40B4-BE49-F238E27FC236}">
                <a16:creationId xmlns:a16="http://schemas.microsoft.com/office/drawing/2014/main" id="{D10DBEFF-487B-4AD5-3F67-BA2345AA029A}"/>
              </a:ext>
            </a:extLst>
          </p:cNvPr>
          <p:cNvCxnSpPr/>
          <p:nvPr userDrawn="1"/>
        </p:nvCxnSpPr>
        <p:spPr>
          <a:xfrm>
            <a:off x="2330244" y="3436973"/>
            <a:ext cx="6228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8" name="Imagen 27" descr="Logotipo&#10;&#10;Descripción generada automáticamente">
            <a:extLst>
              <a:ext uri="{FF2B5EF4-FFF2-40B4-BE49-F238E27FC236}">
                <a16:creationId xmlns:a16="http://schemas.microsoft.com/office/drawing/2014/main" id="{D0A26931-F563-2107-8B4D-6AD99834D8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991" y="162469"/>
            <a:ext cx="1307876" cy="1041545"/>
          </a:xfrm>
          <a:prstGeom prst="rect">
            <a:avLst/>
          </a:prstGeom>
        </p:spPr>
      </p:pic>
      <p:pic>
        <p:nvPicPr>
          <p:cNvPr id="30" name="Imagen 29" descr="Interfaz de usuario gráfica, Aplicación&#10;&#10;Descripción generada automáticamente">
            <a:extLst>
              <a:ext uri="{FF2B5EF4-FFF2-40B4-BE49-F238E27FC236}">
                <a16:creationId xmlns:a16="http://schemas.microsoft.com/office/drawing/2014/main" id="{4B29282D-33CA-A9E4-DAA4-491F1281BC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7413" y="168267"/>
            <a:ext cx="2556587" cy="1041544"/>
          </a:xfrm>
          <a:prstGeom prst="rect">
            <a:avLst/>
          </a:prstGeom>
        </p:spPr>
      </p:pic>
    </p:spTree>
    <p:extLst>
      <p:ext uri="{BB962C8B-B14F-4D97-AF65-F5344CB8AC3E}">
        <p14:creationId xmlns:p14="http://schemas.microsoft.com/office/powerpoint/2010/main" val="36032879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Ref idx="1001">
        <a:schemeClr val="bg1"/>
      </p:bgRef>
    </p:bg>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342900" y="-24618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solidFill>
                <a:prstClr val="black"/>
              </a:solidFill>
            </a:endParaRPr>
          </a:p>
        </p:txBody>
      </p:sp>
      <p:sp>
        <p:nvSpPr>
          <p:cNvPr id="13" name="Rectángulo: esquinas redondeadas 12">
            <a:extLst>
              <a:ext uri="{FF2B5EF4-FFF2-40B4-BE49-F238E27FC236}">
                <a16:creationId xmlns:a16="http://schemas.microsoft.com/office/drawing/2014/main" id="{2B0437F1-250B-0FFB-4A16-526A977045EF}"/>
              </a:ext>
            </a:extLst>
          </p:cNvPr>
          <p:cNvSpPr/>
          <p:nvPr userDrawn="1"/>
        </p:nvSpPr>
        <p:spPr>
          <a:xfrm>
            <a:off x="-8792" y="6471138"/>
            <a:ext cx="7561384" cy="38686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esquinas redondeadas 13">
            <a:extLst>
              <a:ext uri="{FF2B5EF4-FFF2-40B4-BE49-F238E27FC236}">
                <a16:creationId xmlns:a16="http://schemas.microsoft.com/office/drawing/2014/main" id="{8B05937E-30A7-3DB0-43E2-8BE7062DC62B}"/>
              </a:ext>
            </a:extLst>
          </p:cNvPr>
          <p:cNvSpPr/>
          <p:nvPr userDrawn="1"/>
        </p:nvSpPr>
        <p:spPr>
          <a:xfrm>
            <a:off x="7455877" y="6471138"/>
            <a:ext cx="1688123" cy="38686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Flecha: cheurón 14">
            <a:extLst>
              <a:ext uri="{FF2B5EF4-FFF2-40B4-BE49-F238E27FC236}">
                <a16:creationId xmlns:a16="http://schemas.microsoft.com/office/drawing/2014/main" id="{C7430D25-61B6-73B9-B48B-5C80B4DA59E5}"/>
              </a:ext>
            </a:extLst>
          </p:cNvPr>
          <p:cNvSpPr/>
          <p:nvPr userDrawn="1"/>
        </p:nvSpPr>
        <p:spPr>
          <a:xfrm>
            <a:off x="7280030" y="6471138"/>
            <a:ext cx="386862" cy="395654"/>
          </a:xfrm>
          <a:prstGeom prst="chevron">
            <a:avLst>
              <a:gd name="adj" fmla="val 4318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7" name="Imagen 16" descr="Interfaz de usuario gráfica&#10;&#10;Descripción generada automáticamente">
            <a:extLst>
              <a:ext uri="{FF2B5EF4-FFF2-40B4-BE49-F238E27FC236}">
                <a16:creationId xmlns:a16="http://schemas.microsoft.com/office/drawing/2014/main" id="{3F6CFA93-0341-94F7-8621-A2027CF31D9D}"/>
              </a:ext>
            </a:extLst>
          </p:cNvPr>
          <p:cNvPicPr>
            <a:picLocks noChangeAspect="1"/>
          </p:cNvPicPr>
          <p:nvPr userDrawn="1"/>
        </p:nvPicPr>
        <p:blipFill rotWithShape="1">
          <a:blip r:embed="rId2">
            <a:alphaModFix amt="85000"/>
            <a:lum bright="70000" contrast="-70000"/>
          </a:blip>
          <a:srcRect l="12780" t="15136" r="11865" b="18416"/>
          <a:stretch/>
        </p:blipFill>
        <p:spPr>
          <a:xfrm>
            <a:off x="419984" y="6518035"/>
            <a:ext cx="914400" cy="328580"/>
          </a:xfrm>
          <a:prstGeom prst="rect">
            <a:avLst/>
          </a:prstGeom>
        </p:spPr>
      </p:pic>
      <p:pic>
        <p:nvPicPr>
          <p:cNvPr id="18" name="Imagen 17" descr="Logotipo&#10;&#10;Descripción generada automáticamente">
            <a:extLst>
              <a:ext uri="{FF2B5EF4-FFF2-40B4-BE49-F238E27FC236}">
                <a16:creationId xmlns:a16="http://schemas.microsoft.com/office/drawing/2014/main" id="{7EE2F464-3A09-CB1A-6208-E6AE4F7BEE2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12" r="3" b="3"/>
          <a:stretch/>
        </p:blipFill>
        <p:spPr>
          <a:xfrm>
            <a:off x="8373840" y="6488722"/>
            <a:ext cx="498731" cy="386862"/>
          </a:xfrm>
          <a:prstGeom prst="rect">
            <a:avLst/>
          </a:prstGeom>
          <a:ln w="28575">
            <a:noFill/>
          </a:ln>
        </p:spPr>
      </p:pic>
    </p:spTree>
    <p:extLst>
      <p:ext uri="{BB962C8B-B14F-4D97-AF65-F5344CB8AC3E}">
        <p14:creationId xmlns:p14="http://schemas.microsoft.com/office/powerpoint/2010/main" val="14597412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ítulo y objetos">
    <p:bg>
      <p:bgRef idx="1001">
        <a:schemeClr val="bg1"/>
      </p:bgRef>
    </p:bg>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114DC670-E834-47AE-9CDF-9FBEAC5863AA}"/>
              </a:ext>
            </a:extLst>
          </p:cNvPr>
          <p:cNvSpPr/>
          <p:nvPr userDrawn="1"/>
        </p:nvSpPr>
        <p:spPr>
          <a:xfrm>
            <a:off x="-8792" y="6471138"/>
            <a:ext cx="7561384" cy="38686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esquinas redondeadas 16">
            <a:extLst>
              <a:ext uri="{FF2B5EF4-FFF2-40B4-BE49-F238E27FC236}">
                <a16:creationId xmlns:a16="http://schemas.microsoft.com/office/drawing/2014/main" id="{0D4B8AE3-5AF4-91B2-0589-2E7462B4C0D8}"/>
              </a:ext>
            </a:extLst>
          </p:cNvPr>
          <p:cNvSpPr/>
          <p:nvPr userDrawn="1"/>
        </p:nvSpPr>
        <p:spPr>
          <a:xfrm>
            <a:off x="7455877" y="6471138"/>
            <a:ext cx="1688123" cy="38686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Flecha: cheurón 17">
            <a:extLst>
              <a:ext uri="{FF2B5EF4-FFF2-40B4-BE49-F238E27FC236}">
                <a16:creationId xmlns:a16="http://schemas.microsoft.com/office/drawing/2014/main" id="{0C34E3E4-2BF6-A213-38E6-26EE5670057A}"/>
              </a:ext>
            </a:extLst>
          </p:cNvPr>
          <p:cNvSpPr/>
          <p:nvPr userDrawn="1"/>
        </p:nvSpPr>
        <p:spPr>
          <a:xfrm>
            <a:off x="7280030" y="6471138"/>
            <a:ext cx="386862" cy="395654"/>
          </a:xfrm>
          <a:prstGeom prst="chevron">
            <a:avLst>
              <a:gd name="adj" fmla="val 4318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9" name="Imagen 18" descr="Interfaz de usuario gráfica&#10;&#10;Descripción generada automáticamente">
            <a:extLst>
              <a:ext uri="{FF2B5EF4-FFF2-40B4-BE49-F238E27FC236}">
                <a16:creationId xmlns:a16="http://schemas.microsoft.com/office/drawing/2014/main" id="{BDD4BA3A-374A-B621-0DCF-50438D3BA259}"/>
              </a:ext>
            </a:extLst>
          </p:cNvPr>
          <p:cNvPicPr>
            <a:picLocks noChangeAspect="1"/>
          </p:cNvPicPr>
          <p:nvPr userDrawn="1"/>
        </p:nvPicPr>
        <p:blipFill rotWithShape="1">
          <a:blip r:embed="rId2">
            <a:alphaModFix amt="85000"/>
            <a:lum bright="70000" contrast="-70000"/>
          </a:blip>
          <a:srcRect l="12780" t="15136" r="11865" b="18416"/>
          <a:stretch/>
        </p:blipFill>
        <p:spPr>
          <a:xfrm>
            <a:off x="419984" y="6518035"/>
            <a:ext cx="914400" cy="328580"/>
          </a:xfrm>
          <a:prstGeom prst="rect">
            <a:avLst/>
          </a:prstGeom>
        </p:spPr>
      </p:pic>
      <p:pic>
        <p:nvPicPr>
          <p:cNvPr id="20" name="Imagen 19" descr="Logotipo&#10;&#10;Descripción generada automáticamente">
            <a:extLst>
              <a:ext uri="{FF2B5EF4-FFF2-40B4-BE49-F238E27FC236}">
                <a16:creationId xmlns:a16="http://schemas.microsoft.com/office/drawing/2014/main" id="{021D93A2-DDDE-147F-0ADF-B44911F4619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12" r="3" b="3"/>
          <a:stretch/>
        </p:blipFill>
        <p:spPr>
          <a:xfrm>
            <a:off x="8373840" y="6488722"/>
            <a:ext cx="498731" cy="386862"/>
          </a:xfrm>
          <a:prstGeom prst="rect">
            <a:avLst/>
          </a:prstGeom>
          <a:ln w="28575">
            <a:noFill/>
          </a:ln>
        </p:spPr>
      </p:pic>
    </p:spTree>
    <p:extLst>
      <p:ext uri="{BB962C8B-B14F-4D97-AF65-F5344CB8AC3E}">
        <p14:creationId xmlns:p14="http://schemas.microsoft.com/office/powerpoint/2010/main" val="37460865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apositiva de título">
    <p:bg>
      <p:bgRef idx="1001">
        <a:schemeClr val="bg1"/>
      </p:bgRef>
    </p:bg>
    <p:spTree>
      <p:nvGrpSpPr>
        <p:cNvPr id="1" name=""/>
        <p:cNvGrpSpPr/>
        <p:nvPr/>
      </p:nvGrpSpPr>
      <p:grpSpPr>
        <a:xfrm>
          <a:off x="0" y="0"/>
          <a:ext cx="0" cy="0"/>
          <a:chOff x="0" y="0"/>
          <a:chExt cx="0" cy="0"/>
        </a:xfrm>
      </p:grpSpPr>
      <p:sp>
        <p:nvSpPr>
          <p:cNvPr id="9" name="CuadroTexto 8"/>
          <p:cNvSpPr txBox="1"/>
          <p:nvPr userDrawn="1"/>
        </p:nvSpPr>
        <p:spPr>
          <a:xfrm>
            <a:off x="2998177" y="2943190"/>
            <a:ext cx="5629751" cy="830997"/>
          </a:xfrm>
          <a:prstGeom prst="rect">
            <a:avLst/>
          </a:prstGeom>
          <a:noFill/>
        </p:spPr>
        <p:txBody>
          <a:bodyPr wrap="square" rtlCol="0">
            <a:spAutoFit/>
          </a:bodyPr>
          <a:lstStyle/>
          <a:p>
            <a:pPr algn="ctr"/>
            <a:r>
              <a:rPr lang="es-MX" sz="4800" b="1" kern="1200" dirty="0">
                <a:solidFill>
                  <a:srgbClr val="0070C0"/>
                </a:solidFill>
                <a:effectLst/>
                <a:latin typeface="Indivisa Display Sans Heavy" pitchFamily="50" charset="0"/>
                <a:ea typeface="+mn-ea"/>
                <a:cs typeface="+mn-cs"/>
              </a:rPr>
              <a:t>INDIVISA MANENT</a:t>
            </a:r>
          </a:p>
        </p:txBody>
      </p:sp>
      <p:sp>
        <p:nvSpPr>
          <p:cNvPr id="2" name="Rectangle 2"/>
          <p:cNvSpPr>
            <a:spLocks noChangeArrowheads="1"/>
          </p:cNvSpPr>
          <p:nvPr userDrawn="1"/>
        </p:nvSpPr>
        <p:spPr bwMode="auto">
          <a:xfrm>
            <a:off x="114300" y="176722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solidFill>
                <a:prstClr val="white"/>
              </a:solidFill>
            </a:endParaRPr>
          </a:p>
        </p:txBody>
      </p:sp>
      <p:grpSp>
        <p:nvGrpSpPr>
          <p:cNvPr id="3" name="Grupo 2">
            <a:extLst>
              <a:ext uri="{FF2B5EF4-FFF2-40B4-BE49-F238E27FC236}">
                <a16:creationId xmlns:a16="http://schemas.microsoft.com/office/drawing/2014/main" id="{A4F33975-9D4A-C19F-331D-B1EBC543E788}"/>
              </a:ext>
            </a:extLst>
          </p:cNvPr>
          <p:cNvGrpSpPr/>
          <p:nvPr userDrawn="1"/>
        </p:nvGrpSpPr>
        <p:grpSpPr>
          <a:xfrm>
            <a:off x="838958" y="2644646"/>
            <a:ext cx="1835231" cy="1568707"/>
            <a:chOff x="511153" y="981128"/>
            <a:chExt cx="4688377" cy="3782770"/>
          </a:xfrm>
        </p:grpSpPr>
        <p:sp>
          <p:nvSpPr>
            <p:cNvPr id="4" name="Flecha: cheurón 3">
              <a:extLst>
                <a:ext uri="{FF2B5EF4-FFF2-40B4-BE49-F238E27FC236}">
                  <a16:creationId xmlns:a16="http://schemas.microsoft.com/office/drawing/2014/main" id="{3C706EE8-B85B-8A9D-2588-05E6D3C1D41A}"/>
                </a:ext>
              </a:extLst>
            </p:cNvPr>
            <p:cNvSpPr/>
            <p:nvPr userDrawn="1"/>
          </p:nvSpPr>
          <p:spPr>
            <a:xfrm>
              <a:off x="2855341" y="989920"/>
              <a:ext cx="2344189" cy="3773978"/>
            </a:xfrm>
            <a:prstGeom prst="chevron">
              <a:avLst>
                <a:gd name="adj" fmla="val 58511"/>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solidFill>
                  <a:schemeClr val="tx1"/>
                </a:solidFill>
              </a:endParaRPr>
            </a:p>
          </p:txBody>
        </p:sp>
        <p:sp>
          <p:nvSpPr>
            <p:cNvPr id="12" name="Flecha: cheurón 11">
              <a:extLst>
                <a:ext uri="{FF2B5EF4-FFF2-40B4-BE49-F238E27FC236}">
                  <a16:creationId xmlns:a16="http://schemas.microsoft.com/office/drawing/2014/main" id="{F8C713F3-CF69-99A0-CFB6-05669D25E43B}"/>
                </a:ext>
              </a:extLst>
            </p:cNvPr>
            <p:cNvSpPr/>
            <p:nvPr userDrawn="1"/>
          </p:nvSpPr>
          <p:spPr>
            <a:xfrm>
              <a:off x="511153" y="989920"/>
              <a:ext cx="2344189" cy="3773978"/>
            </a:xfrm>
            <a:prstGeom prst="chevron">
              <a:avLst>
                <a:gd name="adj" fmla="val 56303"/>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solidFill>
                  <a:schemeClr val="tx1"/>
                </a:solidFill>
              </a:endParaRPr>
            </a:p>
          </p:txBody>
        </p:sp>
        <p:sp>
          <p:nvSpPr>
            <p:cNvPr id="13" name="Flecha: cheurón 12">
              <a:extLst>
                <a:ext uri="{FF2B5EF4-FFF2-40B4-BE49-F238E27FC236}">
                  <a16:creationId xmlns:a16="http://schemas.microsoft.com/office/drawing/2014/main" id="{A87C5014-EC63-8512-479E-39C759D49392}"/>
                </a:ext>
              </a:extLst>
            </p:cNvPr>
            <p:cNvSpPr/>
            <p:nvPr userDrawn="1"/>
          </p:nvSpPr>
          <p:spPr>
            <a:xfrm>
              <a:off x="1683247" y="981128"/>
              <a:ext cx="2344189" cy="3773978"/>
            </a:xfrm>
            <a:prstGeom prst="chevron">
              <a:avLst>
                <a:gd name="adj" fmla="val 5851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MX"/>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MX">
                <a:solidFill>
                  <a:schemeClr val="tx1"/>
                </a:solidFill>
              </a:endParaRPr>
            </a:p>
          </p:txBody>
        </p:sp>
      </p:grpSp>
      <p:sp>
        <p:nvSpPr>
          <p:cNvPr id="18" name="Rectángulo: esquinas redondeadas 17">
            <a:extLst>
              <a:ext uri="{FF2B5EF4-FFF2-40B4-BE49-F238E27FC236}">
                <a16:creationId xmlns:a16="http://schemas.microsoft.com/office/drawing/2014/main" id="{ABD3CB97-4E2C-C849-88B8-0A973A4D87D0}"/>
              </a:ext>
            </a:extLst>
          </p:cNvPr>
          <p:cNvSpPr/>
          <p:nvPr userDrawn="1"/>
        </p:nvSpPr>
        <p:spPr>
          <a:xfrm>
            <a:off x="-8792" y="6471138"/>
            <a:ext cx="7561384" cy="38686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Rectángulo: esquinas redondeadas 18">
            <a:extLst>
              <a:ext uri="{FF2B5EF4-FFF2-40B4-BE49-F238E27FC236}">
                <a16:creationId xmlns:a16="http://schemas.microsoft.com/office/drawing/2014/main" id="{3627B2D3-FF12-2E22-B464-DD480DD1F4D8}"/>
              </a:ext>
            </a:extLst>
          </p:cNvPr>
          <p:cNvSpPr/>
          <p:nvPr userDrawn="1"/>
        </p:nvSpPr>
        <p:spPr>
          <a:xfrm>
            <a:off x="7455877" y="6471138"/>
            <a:ext cx="1688123" cy="38686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Flecha: cheurón 19">
            <a:extLst>
              <a:ext uri="{FF2B5EF4-FFF2-40B4-BE49-F238E27FC236}">
                <a16:creationId xmlns:a16="http://schemas.microsoft.com/office/drawing/2014/main" id="{A2D86385-6177-DF87-0CD8-E17C510606B4}"/>
              </a:ext>
            </a:extLst>
          </p:cNvPr>
          <p:cNvSpPr/>
          <p:nvPr userDrawn="1"/>
        </p:nvSpPr>
        <p:spPr>
          <a:xfrm>
            <a:off x="7280030" y="6471138"/>
            <a:ext cx="386862" cy="395654"/>
          </a:xfrm>
          <a:prstGeom prst="chevron">
            <a:avLst>
              <a:gd name="adj" fmla="val 4318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21" name="Imagen 20" descr="Interfaz de usuario gráfica&#10;&#10;Descripción generada automáticamente">
            <a:extLst>
              <a:ext uri="{FF2B5EF4-FFF2-40B4-BE49-F238E27FC236}">
                <a16:creationId xmlns:a16="http://schemas.microsoft.com/office/drawing/2014/main" id="{451B7093-74C5-FD2E-2A75-854CF07E6F29}"/>
              </a:ext>
            </a:extLst>
          </p:cNvPr>
          <p:cNvPicPr>
            <a:picLocks noChangeAspect="1"/>
          </p:cNvPicPr>
          <p:nvPr userDrawn="1"/>
        </p:nvPicPr>
        <p:blipFill rotWithShape="1">
          <a:blip r:embed="rId2">
            <a:alphaModFix amt="85000"/>
            <a:lum bright="70000" contrast="-70000"/>
          </a:blip>
          <a:srcRect l="12780" t="15136" r="11865" b="18416"/>
          <a:stretch/>
        </p:blipFill>
        <p:spPr>
          <a:xfrm>
            <a:off x="7948246" y="6500279"/>
            <a:ext cx="914400" cy="328580"/>
          </a:xfrm>
          <a:prstGeom prst="rect">
            <a:avLst/>
          </a:prstGeom>
        </p:spPr>
      </p:pic>
      <p:sp>
        <p:nvSpPr>
          <p:cNvPr id="22" name="Rectángulo: esquinas redondeadas 21">
            <a:extLst>
              <a:ext uri="{FF2B5EF4-FFF2-40B4-BE49-F238E27FC236}">
                <a16:creationId xmlns:a16="http://schemas.microsoft.com/office/drawing/2014/main" id="{6FE5F961-5549-03BF-DD00-09A1D59ECB96}"/>
              </a:ext>
            </a:extLst>
          </p:cNvPr>
          <p:cNvSpPr/>
          <p:nvPr userDrawn="1"/>
        </p:nvSpPr>
        <p:spPr>
          <a:xfrm>
            <a:off x="-8792" y="6471138"/>
            <a:ext cx="7561384" cy="38686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Rectángulo: esquinas redondeadas 22">
            <a:extLst>
              <a:ext uri="{FF2B5EF4-FFF2-40B4-BE49-F238E27FC236}">
                <a16:creationId xmlns:a16="http://schemas.microsoft.com/office/drawing/2014/main" id="{5AA13D63-BFB1-693F-6816-A12286EB00E1}"/>
              </a:ext>
            </a:extLst>
          </p:cNvPr>
          <p:cNvSpPr/>
          <p:nvPr userDrawn="1"/>
        </p:nvSpPr>
        <p:spPr>
          <a:xfrm>
            <a:off x="7455877" y="6471138"/>
            <a:ext cx="1688123" cy="38686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Flecha: cheurón 23">
            <a:extLst>
              <a:ext uri="{FF2B5EF4-FFF2-40B4-BE49-F238E27FC236}">
                <a16:creationId xmlns:a16="http://schemas.microsoft.com/office/drawing/2014/main" id="{5A865BCD-195E-AB4D-FCD6-7FFC19B06576}"/>
              </a:ext>
            </a:extLst>
          </p:cNvPr>
          <p:cNvSpPr/>
          <p:nvPr userDrawn="1"/>
        </p:nvSpPr>
        <p:spPr>
          <a:xfrm>
            <a:off x="7280030" y="6471138"/>
            <a:ext cx="386862" cy="395654"/>
          </a:xfrm>
          <a:prstGeom prst="chevron">
            <a:avLst>
              <a:gd name="adj" fmla="val 4318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27" name="Imagen 26" descr="Logotipo&#10;&#10;Descripción generada automáticamente">
            <a:extLst>
              <a:ext uri="{FF2B5EF4-FFF2-40B4-BE49-F238E27FC236}">
                <a16:creationId xmlns:a16="http://schemas.microsoft.com/office/drawing/2014/main" id="{5F746BD5-44C8-63F6-A6CA-81102F47F4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8697" y="254625"/>
            <a:ext cx="1307876" cy="1041545"/>
          </a:xfrm>
          <a:prstGeom prst="rect">
            <a:avLst/>
          </a:prstGeom>
        </p:spPr>
      </p:pic>
      <p:pic>
        <p:nvPicPr>
          <p:cNvPr id="28" name="Imagen 27" descr="Interfaz de usuario gráfica, Aplicación&#10;&#10;Descripción generada automáticamente">
            <a:extLst>
              <a:ext uri="{FF2B5EF4-FFF2-40B4-BE49-F238E27FC236}">
                <a16:creationId xmlns:a16="http://schemas.microsoft.com/office/drawing/2014/main" id="{AB29D7C1-98E8-93F6-95B6-88BED53061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8598" y="257666"/>
            <a:ext cx="2556587" cy="1041544"/>
          </a:xfrm>
          <a:prstGeom prst="rect">
            <a:avLst/>
          </a:prstGeom>
        </p:spPr>
      </p:pic>
    </p:spTree>
    <p:extLst>
      <p:ext uri="{BB962C8B-B14F-4D97-AF65-F5344CB8AC3E}">
        <p14:creationId xmlns:p14="http://schemas.microsoft.com/office/powerpoint/2010/main" val="18770699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02E8B29-F8B7-443B-8D4B-F3EE3CA2B853}" type="datetimeFigureOut">
              <a:rPr lang="es-MX" smtClean="0">
                <a:solidFill>
                  <a:prstClr val="black">
                    <a:tint val="75000"/>
                  </a:prstClr>
                </a:solidFill>
              </a:rPr>
              <a:pPr/>
              <a:t>04/09/2024</a:t>
            </a:fld>
            <a:endParaRPr lang="es-MX">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86A7F9-A8FD-4608-BD20-DC8959F18280}"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979542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view.genially.com/66d63903dd5f64e426e9a5c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jpeg"/><Relationship Id="rId5" Type="http://schemas.openxmlformats.org/officeDocument/2006/relationships/image" Target="../media/image18.png"/><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xml"/><Relationship Id="rId7" Type="http://schemas.openxmlformats.org/officeDocument/2006/relationships/image" Target="../media/image6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hdphoto" Target="../media/hdphoto5.wdp"/><Relationship Id="rId5" Type="http://schemas.openxmlformats.org/officeDocument/2006/relationships/diagramColors" Target="../diagrams/colors1.xml"/><Relationship Id="rId10" Type="http://schemas.openxmlformats.org/officeDocument/2006/relationships/image" Target="../media/image67.png"/><Relationship Id="rId4" Type="http://schemas.openxmlformats.org/officeDocument/2006/relationships/diagramQuickStyle" Target="../diagrams/quickStyle1.xml"/><Relationship Id="rId9"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tecnoedu.lasallep.edu.mx/"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211002" y="4337607"/>
            <a:ext cx="7364286" cy="584775"/>
          </a:xfrm>
          <a:prstGeom prst="rect">
            <a:avLst/>
          </a:prstGeom>
          <a:noFill/>
        </p:spPr>
        <p:txBody>
          <a:bodyPr wrap="square" rtlCol="0">
            <a:spAutoFit/>
          </a:bodyPr>
          <a:lstStyle/>
          <a:p>
            <a:pPr algn="ctr"/>
            <a:r>
              <a:rPr lang="es-MX" sz="3200" b="1" dirty="0">
                <a:solidFill>
                  <a:schemeClr val="bg1">
                    <a:lumMod val="65000"/>
                  </a:schemeClr>
                </a:solidFill>
                <a:latin typeface="Indivisa Text Sans" pitchFamily="50" charset="0"/>
              </a:rPr>
              <a:t>Coordinación de tecnología educativa</a:t>
            </a:r>
          </a:p>
        </p:txBody>
      </p:sp>
      <p:sp>
        <p:nvSpPr>
          <p:cNvPr id="3" name="CuadroTexto 2">
            <a:extLst>
              <a:ext uri="{FF2B5EF4-FFF2-40B4-BE49-F238E27FC236}">
                <a16:creationId xmlns:a16="http://schemas.microsoft.com/office/drawing/2014/main" id="{C34B75B0-714F-9E04-C32B-07DABEF7DAB1}"/>
              </a:ext>
            </a:extLst>
          </p:cNvPr>
          <p:cNvSpPr txBox="1"/>
          <p:nvPr/>
        </p:nvSpPr>
        <p:spPr>
          <a:xfrm>
            <a:off x="1469497" y="5129561"/>
            <a:ext cx="7105791" cy="461665"/>
          </a:xfrm>
          <a:prstGeom prst="rect">
            <a:avLst/>
          </a:prstGeom>
          <a:noFill/>
        </p:spPr>
        <p:txBody>
          <a:bodyPr wrap="none" rtlCol="0">
            <a:spAutoFit/>
          </a:bodyPr>
          <a:lstStyle/>
          <a:p>
            <a:r>
              <a:rPr lang="es-MX" sz="2400" dirty="0">
                <a:hlinkClick r:id="rId3"/>
              </a:rPr>
              <a:t>https://view.genially.com/66d63903dd5f64e426e9a5c8</a:t>
            </a:r>
            <a:endParaRPr lang="es-MX" sz="2400" dirty="0"/>
          </a:p>
        </p:txBody>
      </p:sp>
    </p:spTree>
    <p:extLst>
      <p:ext uri="{BB962C8B-B14F-4D97-AF65-F5344CB8AC3E}">
        <p14:creationId xmlns:p14="http://schemas.microsoft.com/office/powerpoint/2010/main" val="1080776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Logotipo, nombre de la empresa&#10;&#10;Descripción generada automáticamente">
            <a:extLst>
              <a:ext uri="{FF2B5EF4-FFF2-40B4-BE49-F238E27FC236}">
                <a16:creationId xmlns:a16="http://schemas.microsoft.com/office/drawing/2014/main" id="{B20A7DE5-33D8-7E47-B9BC-4D901156EB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6888" y="696687"/>
            <a:ext cx="1670611" cy="2397962"/>
          </a:xfrm>
          <a:prstGeom prst="rect">
            <a:avLst/>
          </a:prstGeom>
          <a:noFill/>
          <a:ln>
            <a:noFill/>
          </a:ln>
        </p:spPr>
      </p:pic>
      <p:pic>
        <p:nvPicPr>
          <p:cNvPr id="4" name="Imagen 3">
            <a:extLst>
              <a:ext uri="{FF2B5EF4-FFF2-40B4-BE49-F238E27FC236}">
                <a16:creationId xmlns:a16="http://schemas.microsoft.com/office/drawing/2014/main" id="{E2E59A51-CAF5-6804-9822-DEB1551EA3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4580" y="3279809"/>
            <a:ext cx="6889468" cy="1299977"/>
          </a:xfrm>
          <a:prstGeom prst="rect">
            <a:avLst/>
          </a:prstGeom>
          <a:noFill/>
          <a:ln>
            <a:noFill/>
          </a:ln>
        </p:spPr>
      </p:pic>
      <p:sp>
        <p:nvSpPr>
          <p:cNvPr id="6" name="CuadroTexto 5">
            <a:extLst>
              <a:ext uri="{FF2B5EF4-FFF2-40B4-BE49-F238E27FC236}">
                <a16:creationId xmlns:a16="http://schemas.microsoft.com/office/drawing/2014/main" id="{5005D7D4-B6AB-46B8-4EFE-0162E343EAEB}"/>
              </a:ext>
            </a:extLst>
          </p:cNvPr>
          <p:cNvSpPr txBox="1"/>
          <p:nvPr/>
        </p:nvSpPr>
        <p:spPr>
          <a:xfrm>
            <a:off x="1202301" y="229274"/>
            <a:ext cx="4750418" cy="369332"/>
          </a:xfrm>
          <a:prstGeom prst="rect">
            <a:avLst/>
          </a:prstGeom>
          <a:noFill/>
        </p:spPr>
        <p:txBody>
          <a:bodyPr wrap="square">
            <a:spAutoFit/>
          </a:bodyPr>
          <a:lstStyle/>
          <a:p>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Diseño gráfico de credenciales</a:t>
            </a:r>
            <a:endParaRPr lang="es-MX" dirty="0"/>
          </a:p>
        </p:txBody>
      </p:sp>
      <p:pic>
        <p:nvPicPr>
          <p:cNvPr id="7" name="Imagen 6">
            <a:extLst>
              <a:ext uri="{FF2B5EF4-FFF2-40B4-BE49-F238E27FC236}">
                <a16:creationId xmlns:a16="http://schemas.microsoft.com/office/drawing/2014/main" id="{B018C1DD-224E-7C86-68F7-70497A0300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4511" y="4737926"/>
            <a:ext cx="1066800" cy="1499870"/>
          </a:xfrm>
          <a:prstGeom prst="rect">
            <a:avLst/>
          </a:prstGeom>
          <a:noFill/>
          <a:ln>
            <a:noFill/>
          </a:ln>
        </p:spPr>
      </p:pic>
      <p:pic>
        <p:nvPicPr>
          <p:cNvPr id="8" name="Imagen 7">
            <a:extLst>
              <a:ext uri="{FF2B5EF4-FFF2-40B4-BE49-F238E27FC236}">
                <a16:creationId xmlns:a16="http://schemas.microsoft.com/office/drawing/2014/main" id="{EA6A4758-A685-BE7B-98D0-EBD267C3924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9092" y="4737926"/>
            <a:ext cx="1143000" cy="1478280"/>
          </a:xfrm>
          <a:prstGeom prst="rect">
            <a:avLst/>
          </a:prstGeom>
          <a:noFill/>
          <a:ln>
            <a:noFill/>
          </a:ln>
        </p:spPr>
      </p:pic>
      <p:pic>
        <p:nvPicPr>
          <p:cNvPr id="9" name="Imagen 8">
            <a:extLst>
              <a:ext uri="{FF2B5EF4-FFF2-40B4-BE49-F238E27FC236}">
                <a16:creationId xmlns:a16="http://schemas.microsoft.com/office/drawing/2014/main" id="{C04E839E-A1EC-EFB7-B305-1CFDBF831C8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1942" y="4764946"/>
            <a:ext cx="786130" cy="1396365"/>
          </a:xfrm>
          <a:prstGeom prst="rect">
            <a:avLst/>
          </a:prstGeom>
          <a:noFill/>
          <a:ln>
            <a:noFill/>
          </a:ln>
        </p:spPr>
      </p:pic>
      <p:pic>
        <p:nvPicPr>
          <p:cNvPr id="10" name="Imagen 9">
            <a:extLst>
              <a:ext uri="{FF2B5EF4-FFF2-40B4-BE49-F238E27FC236}">
                <a16:creationId xmlns:a16="http://schemas.microsoft.com/office/drawing/2014/main" id="{71840E08-89B5-C210-CFA3-EC772F77BC8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7922" y="4747545"/>
            <a:ext cx="777240" cy="1381125"/>
          </a:xfrm>
          <a:prstGeom prst="rect">
            <a:avLst/>
          </a:prstGeom>
          <a:noFill/>
          <a:ln>
            <a:noFill/>
          </a:ln>
        </p:spPr>
      </p:pic>
      <p:pic>
        <p:nvPicPr>
          <p:cNvPr id="11" name="Imagen 10" descr="Diagrama&#10;&#10;Descripción generada automáticamente con confianza media">
            <a:extLst>
              <a:ext uri="{FF2B5EF4-FFF2-40B4-BE49-F238E27FC236}">
                <a16:creationId xmlns:a16="http://schemas.microsoft.com/office/drawing/2014/main" id="{ADD41672-8456-CF96-96E5-4ADED28294D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3902" y="4737926"/>
            <a:ext cx="793115" cy="1409700"/>
          </a:xfrm>
          <a:prstGeom prst="rect">
            <a:avLst/>
          </a:prstGeom>
          <a:noFill/>
          <a:ln>
            <a:noFill/>
          </a:ln>
        </p:spPr>
      </p:pic>
      <p:pic>
        <p:nvPicPr>
          <p:cNvPr id="13" name="Imagen 12" descr="Imagen que contiene refrigerador&#10;&#10;Descripción generada automáticamente">
            <a:extLst>
              <a:ext uri="{FF2B5EF4-FFF2-40B4-BE49-F238E27FC236}">
                <a16:creationId xmlns:a16="http://schemas.microsoft.com/office/drawing/2014/main" id="{1E98F522-10BF-1F90-522C-06E1A788FF54}"/>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l="9073" t="7" r="9859" b="1170"/>
          <a:stretch/>
        </p:blipFill>
        <p:spPr>
          <a:xfrm rot="16200000">
            <a:off x="6112267" y="782845"/>
            <a:ext cx="2432548" cy="2225861"/>
          </a:xfrm>
          <a:prstGeom prst="rect">
            <a:avLst/>
          </a:prstGeom>
        </p:spPr>
      </p:pic>
      <p:pic>
        <p:nvPicPr>
          <p:cNvPr id="15" name="Imagen 14" descr="Imagen que contiene alimentos&#10;&#10;Descripción generada automáticamente">
            <a:extLst>
              <a:ext uri="{FF2B5EF4-FFF2-40B4-BE49-F238E27FC236}">
                <a16:creationId xmlns:a16="http://schemas.microsoft.com/office/drawing/2014/main" id="{D5C98375-28DC-2160-08BC-23D98DDEDC0C}"/>
              </a:ext>
            </a:extLst>
          </p:cNvPr>
          <p:cNvPicPr>
            <a:picLocks noChangeAspect="1"/>
          </p:cNvPicPr>
          <p:nvPr/>
        </p:nvPicPr>
        <p:blipFill>
          <a:blip r:embed="rId11" cstate="print">
            <a:extLst>
              <a:ext uri="{28A0092B-C50C-407E-A947-70E740481C1C}">
                <a14:useLocalDpi xmlns:a14="http://schemas.microsoft.com/office/drawing/2010/main" val="0"/>
              </a:ext>
            </a:extLst>
          </a:blip>
          <a:srcRect l="32059" t="3343" r="4470" b="2439"/>
          <a:stretch/>
        </p:blipFill>
        <p:spPr>
          <a:xfrm rot="16200000">
            <a:off x="3268268" y="559719"/>
            <a:ext cx="2397961" cy="2671897"/>
          </a:xfrm>
          <a:prstGeom prst="rect">
            <a:avLst/>
          </a:prstGeom>
        </p:spPr>
      </p:pic>
    </p:spTree>
    <p:extLst>
      <p:ext uri="{BB962C8B-B14F-4D97-AF65-F5344CB8AC3E}">
        <p14:creationId xmlns:p14="http://schemas.microsoft.com/office/powerpoint/2010/main" val="2394592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AA74795-B3DA-114F-F056-AE7178AC93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295" y="385761"/>
            <a:ext cx="8041197" cy="896629"/>
          </a:xfrm>
          <a:prstGeom prst="rect">
            <a:avLst/>
          </a:prstGeom>
          <a:noFill/>
          <a:ln>
            <a:noFill/>
          </a:ln>
        </p:spPr>
      </p:pic>
      <p:pic>
        <p:nvPicPr>
          <p:cNvPr id="3" name="Imagen 2">
            <a:extLst>
              <a:ext uri="{FF2B5EF4-FFF2-40B4-BE49-F238E27FC236}">
                <a16:creationId xmlns:a16="http://schemas.microsoft.com/office/drawing/2014/main" id="{90537CDE-8FBA-4C54-188E-FCBCD6B6DE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295" y="1438182"/>
            <a:ext cx="5163170" cy="1048540"/>
          </a:xfrm>
          <a:prstGeom prst="rect">
            <a:avLst/>
          </a:prstGeom>
          <a:noFill/>
          <a:ln>
            <a:noFill/>
          </a:ln>
        </p:spPr>
      </p:pic>
      <p:pic>
        <p:nvPicPr>
          <p:cNvPr id="4" name="Imagen 3" descr="Interfaz de usuario gráfica, Sitio web&#10;&#10;Descripción generada automáticamente">
            <a:extLst>
              <a:ext uri="{FF2B5EF4-FFF2-40B4-BE49-F238E27FC236}">
                <a16:creationId xmlns:a16="http://schemas.microsoft.com/office/drawing/2014/main" id="{E13B9A57-13A4-A6B1-7689-6DAD145784C2}"/>
              </a:ext>
            </a:extLst>
          </p:cNvPr>
          <p:cNvPicPr>
            <a:picLocks noChangeAspect="1"/>
          </p:cNvPicPr>
          <p:nvPr/>
        </p:nvPicPr>
        <p:blipFill>
          <a:blip r:embed="rId4"/>
          <a:stretch>
            <a:fillRect/>
          </a:stretch>
        </p:blipFill>
        <p:spPr>
          <a:xfrm>
            <a:off x="747295" y="2642514"/>
            <a:ext cx="5163170" cy="1765872"/>
          </a:xfrm>
          <a:prstGeom prst="rect">
            <a:avLst/>
          </a:prstGeom>
        </p:spPr>
      </p:pic>
      <p:pic>
        <p:nvPicPr>
          <p:cNvPr id="5" name="Imagen 4" descr="Imagen que contiene Escala de tiempo&#10;&#10;Descripción generada automáticamente">
            <a:extLst>
              <a:ext uri="{FF2B5EF4-FFF2-40B4-BE49-F238E27FC236}">
                <a16:creationId xmlns:a16="http://schemas.microsoft.com/office/drawing/2014/main" id="{4717400B-65F8-2064-3991-D7E654F7C3E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4897" y="1433486"/>
            <a:ext cx="1673551" cy="2974900"/>
          </a:xfrm>
          <a:prstGeom prst="rect">
            <a:avLst/>
          </a:prstGeom>
          <a:noFill/>
          <a:ln>
            <a:noFill/>
          </a:ln>
        </p:spPr>
      </p:pic>
      <p:pic>
        <p:nvPicPr>
          <p:cNvPr id="6" name="Imagen 5">
            <a:extLst>
              <a:ext uri="{FF2B5EF4-FFF2-40B4-BE49-F238E27FC236}">
                <a16:creationId xmlns:a16="http://schemas.microsoft.com/office/drawing/2014/main" id="{88C60035-1E31-D160-560F-9152D27FEA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7295" y="4428076"/>
            <a:ext cx="5593553" cy="1983483"/>
          </a:xfrm>
          <a:prstGeom prst="rect">
            <a:avLst/>
          </a:prstGeom>
          <a:noFill/>
          <a:ln>
            <a:noFill/>
          </a:ln>
        </p:spPr>
      </p:pic>
    </p:spTree>
    <p:extLst>
      <p:ext uri="{BB962C8B-B14F-4D97-AF65-F5344CB8AC3E}">
        <p14:creationId xmlns:p14="http://schemas.microsoft.com/office/powerpoint/2010/main" val="2594255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persona, ropa, hombre, sostener&#10;&#10;Descripción generada automáticamente">
            <a:extLst>
              <a:ext uri="{FF2B5EF4-FFF2-40B4-BE49-F238E27FC236}">
                <a16:creationId xmlns:a16="http://schemas.microsoft.com/office/drawing/2014/main" id="{ED3EF9BA-A2D9-AF96-8DB7-1BD58B90CC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005" y="307124"/>
            <a:ext cx="1734355" cy="2062596"/>
          </a:xfrm>
          <a:prstGeom prst="rect">
            <a:avLst/>
          </a:prstGeom>
          <a:noFill/>
          <a:ln>
            <a:noFill/>
          </a:ln>
        </p:spPr>
      </p:pic>
      <p:pic>
        <p:nvPicPr>
          <p:cNvPr id="3" name="Imagen 2" descr="Un dibujo de un perro&#10;&#10;Descripción generada automáticamente con confianza media">
            <a:extLst>
              <a:ext uri="{FF2B5EF4-FFF2-40B4-BE49-F238E27FC236}">
                <a16:creationId xmlns:a16="http://schemas.microsoft.com/office/drawing/2014/main" id="{530EA661-E924-BA97-E8E9-997EE5AE9F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1390" y="427820"/>
            <a:ext cx="2219325" cy="783590"/>
          </a:xfrm>
          <a:prstGeom prst="rect">
            <a:avLst/>
          </a:prstGeom>
          <a:noFill/>
          <a:ln>
            <a:noFill/>
          </a:ln>
        </p:spPr>
      </p:pic>
      <p:pic>
        <p:nvPicPr>
          <p:cNvPr id="4" name="Imagen 3" descr="Captura de pantalla de un celular&#10;&#10;Descripción generada automáticamente">
            <a:extLst>
              <a:ext uri="{FF2B5EF4-FFF2-40B4-BE49-F238E27FC236}">
                <a16:creationId xmlns:a16="http://schemas.microsoft.com/office/drawing/2014/main" id="{D5286697-8062-3476-9D04-8BE4DC5A13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5745" y="307124"/>
            <a:ext cx="1297134" cy="2291110"/>
          </a:xfrm>
          <a:prstGeom prst="rect">
            <a:avLst/>
          </a:prstGeom>
          <a:noFill/>
          <a:ln>
            <a:noFill/>
          </a:ln>
        </p:spPr>
      </p:pic>
      <p:pic>
        <p:nvPicPr>
          <p:cNvPr id="5" name="Imagen 4">
            <a:extLst>
              <a:ext uri="{FF2B5EF4-FFF2-40B4-BE49-F238E27FC236}">
                <a16:creationId xmlns:a16="http://schemas.microsoft.com/office/drawing/2014/main" id="{DF244BB2-FA28-5C9A-9A16-2B80714DAE5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2879" y="2893523"/>
            <a:ext cx="2195859" cy="3094165"/>
          </a:xfrm>
          <a:prstGeom prst="rect">
            <a:avLst/>
          </a:prstGeom>
          <a:noFill/>
          <a:ln>
            <a:noFill/>
          </a:ln>
        </p:spPr>
      </p:pic>
      <p:pic>
        <p:nvPicPr>
          <p:cNvPr id="6" name="Imagen 5" descr="Imagen que contiene Texto&#10;&#10;Descripción generada automáticamente">
            <a:extLst>
              <a:ext uri="{FF2B5EF4-FFF2-40B4-BE49-F238E27FC236}">
                <a16:creationId xmlns:a16="http://schemas.microsoft.com/office/drawing/2014/main" id="{144D49E0-9BFB-D232-BB1B-1F16975A473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005" y="2991702"/>
            <a:ext cx="2091195" cy="2829496"/>
          </a:xfrm>
          <a:prstGeom prst="rect">
            <a:avLst/>
          </a:prstGeom>
          <a:noFill/>
          <a:ln>
            <a:noFill/>
          </a:ln>
        </p:spPr>
      </p:pic>
      <p:pic>
        <p:nvPicPr>
          <p:cNvPr id="7" name="Imagen 6">
            <a:extLst>
              <a:ext uri="{FF2B5EF4-FFF2-40B4-BE49-F238E27FC236}">
                <a16:creationId xmlns:a16="http://schemas.microsoft.com/office/drawing/2014/main" id="{3945300B-80D3-AC39-0B52-DEA7B63ADCA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16567" y="3959729"/>
            <a:ext cx="3110865" cy="600075"/>
          </a:xfrm>
          <a:prstGeom prst="rect">
            <a:avLst/>
          </a:prstGeom>
          <a:noFill/>
          <a:ln>
            <a:noFill/>
          </a:ln>
        </p:spPr>
      </p:pic>
    </p:spTree>
    <p:extLst>
      <p:ext uri="{BB962C8B-B14F-4D97-AF65-F5344CB8AC3E}">
        <p14:creationId xmlns:p14="http://schemas.microsoft.com/office/powerpoint/2010/main" val="31031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025124D-0502-9BBB-AF3C-8E03EA5E13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833" y="340321"/>
            <a:ext cx="3276126" cy="663288"/>
          </a:xfrm>
          <a:prstGeom prst="rect">
            <a:avLst/>
          </a:prstGeom>
          <a:noFill/>
          <a:ln>
            <a:noFill/>
          </a:ln>
        </p:spPr>
      </p:pic>
      <p:pic>
        <p:nvPicPr>
          <p:cNvPr id="3" name="Imagen 2">
            <a:extLst>
              <a:ext uri="{FF2B5EF4-FFF2-40B4-BE49-F238E27FC236}">
                <a16:creationId xmlns:a16="http://schemas.microsoft.com/office/drawing/2014/main" id="{686A7E7E-1C84-EBD8-E2C5-F2A871A62F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833" y="1199785"/>
            <a:ext cx="5454650" cy="956945"/>
          </a:xfrm>
          <a:prstGeom prst="rect">
            <a:avLst/>
          </a:prstGeom>
          <a:noFill/>
          <a:ln>
            <a:noFill/>
          </a:ln>
        </p:spPr>
      </p:pic>
      <p:pic>
        <p:nvPicPr>
          <p:cNvPr id="4" name="Imagen 3">
            <a:extLst>
              <a:ext uri="{FF2B5EF4-FFF2-40B4-BE49-F238E27FC236}">
                <a16:creationId xmlns:a16="http://schemas.microsoft.com/office/drawing/2014/main" id="{FDA3CCC4-108D-CD65-2BCD-17B6FB33C7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833" y="4162521"/>
            <a:ext cx="3282775" cy="1966106"/>
          </a:xfrm>
          <a:prstGeom prst="rect">
            <a:avLst/>
          </a:prstGeom>
          <a:noFill/>
          <a:ln>
            <a:noFill/>
          </a:ln>
        </p:spPr>
      </p:pic>
      <p:pic>
        <p:nvPicPr>
          <p:cNvPr id="5" name="Imagen 4" descr="Una captura de pantalla de un celular con texto e imagen&#10;&#10;Descripción generada automáticamente con confianza media">
            <a:extLst>
              <a:ext uri="{FF2B5EF4-FFF2-40B4-BE49-F238E27FC236}">
                <a16:creationId xmlns:a16="http://schemas.microsoft.com/office/drawing/2014/main" id="{E9E133DB-2854-2295-5F36-16DC7CBB2F6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1102" y="4162521"/>
            <a:ext cx="3556558" cy="1966106"/>
          </a:xfrm>
          <a:prstGeom prst="rect">
            <a:avLst/>
          </a:prstGeom>
          <a:noFill/>
          <a:ln>
            <a:noFill/>
          </a:ln>
        </p:spPr>
      </p:pic>
      <p:pic>
        <p:nvPicPr>
          <p:cNvPr id="7" name="Imagen 6" descr="Texto&#10;&#10;Descripción generada automáticamente">
            <a:extLst>
              <a:ext uri="{FF2B5EF4-FFF2-40B4-BE49-F238E27FC236}">
                <a16:creationId xmlns:a16="http://schemas.microsoft.com/office/drawing/2014/main" id="{5B17EAD3-DD21-94D2-49DC-9535D38837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833" y="2229213"/>
            <a:ext cx="3242586" cy="1718319"/>
          </a:xfrm>
          <a:prstGeom prst="rect">
            <a:avLst/>
          </a:prstGeom>
          <a:noFill/>
          <a:ln>
            <a:noFill/>
          </a:ln>
        </p:spPr>
      </p:pic>
      <p:pic>
        <p:nvPicPr>
          <p:cNvPr id="8" name="Imagen 7" descr="Una captura de pantalla de un celular con texto e imágenes&#10;&#10;Descripción generada automáticamente con confianza media">
            <a:extLst>
              <a:ext uri="{FF2B5EF4-FFF2-40B4-BE49-F238E27FC236}">
                <a16:creationId xmlns:a16="http://schemas.microsoft.com/office/drawing/2014/main" id="{4A07E309-1574-28A4-0AE7-EEAAC8987A8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2468" y="2259151"/>
            <a:ext cx="2442117" cy="1623576"/>
          </a:xfrm>
          <a:prstGeom prst="rect">
            <a:avLst/>
          </a:prstGeom>
          <a:noFill/>
          <a:ln>
            <a:noFill/>
          </a:ln>
        </p:spPr>
      </p:pic>
    </p:spTree>
    <p:extLst>
      <p:ext uri="{BB962C8B-B14F-4D97-AF65-F5344CB8AC3E}">
        <p14:creationId xmlns:p14="http://schemas.microsoft.com/office/powerpoint/2010/main" val="635814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404B3E4-89B1-E190-7B42-4DDBFC632AA1}"/>
              </a:ext>
            </a:extLst>
          </p:cNvPr>
          <p:cNvPicPr>
            <a:picLocks noChangeAspect="1"/>
          </p:cNvPicPr>
          <p:nvPr/>
        </p:nvPicPr>
        <p:blipFill>
          <a:blip r:embed="rId2" cstate="print">
            <a:extLst>
              <a:ext uri="{28A0092B-C50C-407E-A947-70E740481C1C}">
                <a14:useLocalDpi xmlns:a14="http://schemas.microsoft.com/office/drawing/2010/main" val="0"/>
              </a:ext>
            </a:extLst>
          </a:blip>
          <a:srcRect l="11261" r="12518"/>
          <a:stretch/>
        </p:blipFill>
        <p:spPr bwMode="auto">
          <a:xfrm>
            <a:off x="669071" y="610049"/>
            <a:ext cx="3055435" cy="3051308"/>
          </a:xfrm>
          <a:prstGeom prst="rect">
            <a:avLst/>
          </a:prstGeom>
          <a:noFill/>
          <a:ln>
            <a:noFill/>
          </a:ln>
        </p:spPr>
      </p:pic>
      <p:sp>
        <p:nvSpPr>
          <p:cNvPr id="4" name="CuadroTexto 3">
            <a:extLst>
              <a:ext uri="{FF2B5EF4-FFF2-40B4-BE49-F238E27FC236}">
                <a16:creationId xmlns:a16="http://schemas.microsoft.com/office/drawing/2014/main" id="{FCC2379C-8C03-0382-97B3-732246AB4677}"/>
              </a:ext>
            </a:extLst>
          </p:cNvPr>
          <p:cNvSpPr txBox="1"/>
          <p:nvPr/>
        </p:nvSpPr>
        <p:spPr>
          <a:xfrm>
            <a:off x="1159727" y="186600"/>
            <a:ext cx="7159083" cy="423449"/>
          </a:xfrm>
          <a:prstGeom prst="rect">
            <a:avLst/>
          </a:prstGeom>
          <a:noFill/>
        </p:spPr>
        <p:txBody>
          <a:bodyPr wrap="square">
            <a:spAutoFit/>
          </a:bodyPr>
          <a:lstStyle/>
          <a:p>
            <a:pPr algn="ctr">
              <a:lnSpc>
                <a:spcPct val="150000"/>
              </a:lnSpc>
              <a:spcAft>
                <a:spcPts val="1000"/>
              </a:spcAft>
            </a:pPr>
            <a:r>
              <a:rPr lang="es-MX" sz="1600" b="1" dirty="0">
                <a:solidFill>
                  <a:srgbClr val="002060"/>
                </a:solidFill>
                <a:effectLst/>
                <a:latin typeface="Indivisa Text Sans" pitchFamily="50" charset="0"/>
                <a:ea typeface="Calibri" panose="020F0502020204030204" pitchFamily="34" charset="0"/>
                <a:cs typeface="Arial" panose="020B0604020202020204" pitchFamily="34" charset="0"/>
              </a:rPr>
              <a:t>Actualización plantillas cursos plataforma Moodle</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Interfaz de usuario gráfica&#10;&#10;Descripción generada automáticamente">
            <a:extLst>
              <a:ext uri="{FF2B5EF4-FFF2-40B4-BE49-F238E27FC236}">
                <a16:creationId xmlns:a16="http://schemas.microsoft.com/office/drawing/2014/main" id="{D0A28E72-91C2-72CD-D6AA-12832F2819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034" y="912945"/>
            <a:ext cx="3918268" cy="2516055"/>
          </a:xfrm>
          <a:prstGeom prst="rect">
            <a:avLst/>
          </a:prstGeom>
          <a:noFill/>
          <a:ln>
            <a:noFill/>
          </a:ln>
        </p:spPr>
      </p:pic>
      <p:pic>
        <p:nvPicPr>
          <p:cNvPr id="6" name="Imagen 5">
            <a:extLst>
              <a:ext uri="{FF2B5EF4-FFF2-40B4-BE49-F238E27FC236}">
                <a16:creationId xmlns:a16="http://schemas.microsoft.com/office/drawing/2014/main" id="{EBDC3336-9E53-B2EF-91E0-D101EE0569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593" y="3842687"/>
            <a:ext cx="3568392" cy="2589247"/>
          </a:xfrm>
          <a:prstGeom prst="rect">
            <a:avLst/>
          </a:prstGeom>
          <a:noFill/>
          <a:ln>
            <a:noFill/>
          </a:ln>
        </p:spPr>
      </p:pic>
      <p:pic>
        <p:nvPicPr>
          <p:cNvPr id="8" name="Imagen 7">
            <a:extLst>
              <a:ext uri="{FF2B5EF4-FFF2-40B4-BE49-F238E27FC236}">
                <a16:creationId xmlns:a16="http://schemas.microsoft.com/office/drawing/2014/main" id="{AE6A7B69-E7D5-409E-A6AE-4CB2D31CEFF0}"/>
              </a:ext>
            </a:extLst>
          </p:cNvPr>
          <p:cNvPicPr>
            <a:picLocks noChangeAspect="1"/>
          </p:cNvPicPr>
          <p:nvPr/>
        </p:nvPicPr>
        <p:blipFill>
          <a:blip r:embed="rId5"/>
          <a:stretch>
            <a:fillRect/>
          </a:stretch>
        </p:blipFill>
        <p:spPr>
          <a:xfrm>
            <a:off x="4427034" y="3470168"/>
            <a:ext cx="3891776" cy="2773068"/>
          </a:xfrm>
          <a:prstGeom prst="rect">
            <a:avLst/>
          </a:prstGeom>
        </p:spPr>
      </p:pic>
    </p:spTree>
    <p:extLst>
      <p:ext uri="{BB962C8B-B14F-4D97-AF65-F5344CB8AC3E}">
        <p14:creationId xmlns:p14="http://schemas.microsoft.com/office/powerpoint/2010/main" val="4481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007FA97-67DA-D4EB-3C9B-5379EDD1959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906" y="156117"/>
            <a:ext cx="3706112" cy="2252546"/>
          </a:xfrm>
          <a:prstGeom prst="rect">
            <a:avLst/>
          </a:prstGeom>
          <a:noFill/>
          <a:ln>
            <a:noFill/>
          </a:ln>
        </p:spPr>
      </p:pic>
      <p:pic>
        <p:nvPicPr>
          <p:cNvPr id="3" name="Imagen 2">
            <a:extLst>
              <a:ext uri="{FF2B5EF4-FFF2-40B4-BE49-F238E27FC236}">
                <a16:creationId xmlns:a16="http://schemas.microsoft.com/office/drawing/2014/main" id="{0AE2D854-2BB7-7406-61B7-8CB4CA40B5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54" y="4241145"/>
            <a:ext cx="3182085" cy="1863407"/>
          </a:xfrm>
          <a:prstGeom prst="rect">
            <a:avLst/>
          </a:prstGeom>
          <a:noFill/>
          <a:ln>
            <a:noFill/>
          </a:ln>
        </p:spPr>
      </p:pic>
      <p:pic>
        <p:nvPicPr>
          <p:cNvPr id="4" name="Imagen 3">
            <a:extLst>
              <a:ext uri="{FF2B5EF4-FFF2-40B4-BE49-F238E27FC236}">
                <a16:creationId xmlns:a16="http://schemas.microsoft.com/office/drawing/2014/main" id="{D17295CC-1DDA-F178-7580-E14BB7ED9A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0077" y="156118"/>
            <a:ext cx="3950017" cy="2252545"/>
          </a:xfrm>
          <a:prstGeom prst="rect">
            <a:avLst/>
          </a:prstGeom>
          <a:noFill/>
          <a:ln>
            <a:noFill/>
          </a:ln>
        </p:spPr>
      </p:pic>
      <p:pic>
        <p:nvPicPr>
          <p:cNvPr id="5" name="Imagen 4">
            <a:extLst>
              <a:ext uri="{FF2B5EF4-FFF2-40B4-BE49-F238E27FC236}">
                <a16:creationId xmlns:a16="http://schemas.microsoft.com/office/drawing/2014/main" id="{1ADDE39F-9CE4-434C-793E-B144908E68D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0928" y="4145831"/>
            <a:ext cx="3340976" cy="2054037"/>
          </a:xfrm>
          <a:prstGeom prst="rect">
            <a:avLst/>
          </a:prstGeom>
          <a:noFill/>
          <a:ln>
            <a:noFill/>
          </a:ln>
        </p:spPr>
      </p:pic>
      <p:pic>
        <p:nvPicPr>
          <p:cNvPr id="6" name="Imagen 5">
            <a:extLst>
              <a:ext uri="{FF2B5EF4-FFF2-40B4-BE49-F238E27FC236}">
                <a16:creationId xmlns:a16="http://schemas.microsoft.com/office/drawing/2014/main" id="{13E8BA5D-865E-EFFA-3A24-85C19D4063D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4118" y="2408663"/>
            <a:ext cx="3091860" cy="1753233"/>
          </a:xfrm>
          <a:prstGeom prst="rect">
            <a:avLst/>
          </a:prstGeom>
          <a:noFill/>
          <a:ln>
            <a:noFill/>
          </a:ln>
        </p:spPr>
      </p:pic>
    </p:spTree>
    <p:extLst>
      <p:ext uri="{BB962C8B-B14F-4D97-AF65-F5344CB8AC3E}">
        <p14:creationId xmlns:p14="http://schemas.microsoft.com/office/powerpoint/2010/main" val="2877461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AE6FD2E-7059-6CFF-74F7-9BFCD8E852D7}"/>
              </a:ext>
            </a:extLst>
          </p:cNvPr>
          <p:cNvSpPr txBox="1"/>
          <p:nvPr/>
        </p:nvSpPr>
        <p:spPr>
          <a:xfrm>
            <a:off x="85655" y="204955"/>
            <a:ext cx="5040285" cy="3552955"/>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1600" dirty="0">
                <a:solidFill>
                  <a:srgbClr val="002060"/>
                </a:solidFill>
                <a:latin typeface="Indivisa Text Sans" pitchFamily="50" charset="0"/>
                <a:ea typeface="Calibri" panose="020F0502020204030204" pitchFamily="34" charset="0"/>
                <a:cs typeface="Arial" panose="020B0604020202020204" pitchFamily="34" charset="0"/>
              </a:rPr>
              <a:t>Se estandarizo el diseño instruccional y maquetación de curso en Moodle de manera grafica para que sean de manera uniforme con la Dirección de vinculación</a:t>
            </a:r>
          </a:p>
          <a:p>
            <a:pPr indent="-228600" algn="just">
              <a:lnSpc>
                <a:spcPct val="90000"/>
              </a:lnSpc>
              <a:spcAft>
                <a:spcPts val="600"/>
              </a:spcAft>
              <a:buFont typeface="Arial" panose="020B0604020202020204" pitchFamily="34" charset="0"/>
              <a:buChar char="•"/>
            </a:pPr>
            <a:r>
              <a:rPr lang="en-US" sz="1600" dirty="0">
                <a:solidFill>
                  <a:srgbClr val="002060"/>
                </a:solidFill>
                <a:latin typeface="Indivisa Text Sans" pitchFamily="50" charset="0"/>
                <a:ea typeface="Calibri" panose="020F0502020204030204" pitchFamily="34" charset="0"/>
                <a:cs typeface="Arial" panose="020B0604020202020204" pitchFamily="34" charset="0"/>
              </a:rPr>
              <a:t>Anteriormente TE manejaba un formato para el diseño Instruccional con el fin de unificar se utilizara un formato  que se utiliza para el registro ante la STPS</a:t>
            </a:r>
          </a:p>
        </p:txBody>
      </p:sp>
      <p:pic>
        <p:nvPicPr>
          <p:cNvPr id="3" name="Imagen 2">
            <a:extLst>
              <a:ext uri="{FF2B5EF4-FFF2-40B4-BE49-F238E27FC236}">
                <a16:creationId xmlns:a16="http://schemas.microsoft.com/office/drawing/2014/main" id="{37E686EA-D0C9-BE3A-8D23-3E244AF7FE58}"/>
              </a:ext>
            </a:extLst>
          </p:cNvPr>
          <p:cNvPicPr>
            <a:picLocks noChangeAspect="1"/>
          </p:cNvPicPr>
          <p:nvPr/>
        </p:nvPicPr>
        <p:blipFill>
          <a:blip r:embed="rId2"/>
          <a:srcRect r="16551" b="-1"/>
          <a:stretch/>
        </p:blipFill>
        <p:spPr>
          <a:xfrm>
            <a:off x="5356561" y="1456443"/>
            <a:ext cx="3281239" cy="3106338"/>
          </a:xfrm>
          <a:prstGeom prst="rect">
            <a:avLst/>
          </a:prstGeom>
        </p:spPr>
      </p:pic>
      <p:pic>
        <p:nvPicPr>
          <p:cNvPr id="5" name="Imagen 4">
            <a:extLst>
              <a:ext uri="{FF2B5EF4-FFF2-40B4-BE49-F238E27FC236}">
                <a16:creationId xmlns:a16="http://schemas.microsoft.com/office/drawing/2014/main" id="{D9EDF004-265D-D626-3F7A-AC26757281F6}"/>
              </a:ext>
            </a:extLst>
          </p:cNvPr>
          <p:cNvPicPr>
            <a:picLocks noChangeAspect="1"/>
          </p:cNvPicPr>
          <p:nvPr/>
        </p:nvPicPr>
        <p:blipFill>
          <a:blip r:embed="rId3"/>
          <a:srcRect l="3027" r="-3" b="-3"/>
          <a:stretch/>
        </p:blipFill>
        <p:spPr>
          <a:xfrm>
            <a:off x="651165" y="3009612"/>
            <a:ext cx="4389120" cy="3213543"/>
          </a:xfrm>
          <a:prstGeom prst="rect">
            <a:avLst/>
          </a:prstGeom>
        </p:spPr>
      </p:pic>
    </p:spTree>
    <p:extLst>
      <p:ext uri="{BB962C8B-B14F-4D97-AF65-F5344CB8AC3E}">
        <p14:creationId xmlns:p14="http://schemas.microsoft.com/office/powerpoint/2010/main" val="730935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D8991C-5AF8-F3FB-EBF6-65C71D107753}"/>
              </a:ext>
            </a:extLst>
          </p:cNvPr>
          <p:cNvSpPr txBox="1"/>
          <p:nvPr/>
        </p:nvSpPr>
        <p:spPr>
          <a:xfrm>
            <a:off x="362502" y="381844"/>
            <a:ext cx="3859025" cy="2632003"/>
          </a:xfrm>
          <a:prstGeom prst="rect">
            <a:avLst/>
          </a:prstGeom>
          <a:noFill/>
        </p:spPr>
        <p:txBody>
          <a:bodyPr wrap="square">
            <a:spAutoFit/>
          </a:bodyPr>
          <a:lstStyle/>
          <a:p>
            <a:pPr>
              <a:lnSpc>
                <a:spcPct val="115000"/>
              </a:lnSpc>
              <a:spcAft>
                <a:spcPts val="1000"/>
              </a:spcAft>
            </a:pPr>
            <a:r>
              <a:rPr lang="es-MX" b="1" dirty="0">
                <a:solidFill>
                  <a:srgbClr val="002060"/>
                </a:solidFill>
                <a:effectLst/>
                <a:latin typeface="Indivisa Text Sans" pitchFamily="50" charset="0"/>
                <a:ea typeface="Calibri" panose="020F0502020204030204" pitchFamily="34" charset="0"/>
                <a:cs typeface="Arial" panose="020B0604020202020204" pitchFamily="34" charset="0"/>
              </a:rPr>
              <a:t>Diseño Instruccional</a:t>
            </a:r>
            <a:endParaRPr lang="es-MX"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sz="1600" dirty="0">
                <a:solidFill>
                  <a:srgbClr val="002060"/>
                </a:solidFill>
                <a:effectLst/>
                <a:latin typeface="Indivisa Text Sans" pitchFamily="50" charset="0"/>
                <a:ea typeface="Calibri" panose="020F0502020204030204" pitchFamily="34" charset="0"/>
                <a:cs typeface="Arial" panose="020B0604020202020204" pitchFamily="34" charset="0"/>
              </a:rPr>
              <a:t>Se trabaja en las actividades de apoyo al área de posgrado con la Especialidad y Maestría en Docencia para la Educación Media Superior y Superior.</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MX" sz="1600" dirty="0">
                <a:solidFill>
                  <a:srgbClr val="002060"/>
                </a:solidFill>
                <a:effectLst/>
                <a:latin typeface="Indivisa Text Sans" pitchFamily="50" charset="0"/>
                <a:ea typeface="Calibri" panose="020F0502020204030204" pitchFamily="34" charset="0"/>
                <a:cs typeface="Arial" panose="020B0604020202020204" pitchFamily="34" charset="0"/>
              </a:rPr>
              <a:t>Se empieza a trabajar con alumnos de servicio de corresponsabilidad, periodo agosto-diciembre 2023.</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descr="Cocina con estantes blancos&#10;&#10;Descripción generada automáticamente">
            <a:extLst>
              <a:ext uri="{FF2B5EF4-FFF2-40B4-BE49-F238E27FC236}">
                <a16:creationId xmlns:a16="http://schemas.microsoft.com/office/drawing/2014/main" id="{7FE916A1-8B1E-A399-6E13-630FC6A931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553982"/>
            <a:ext cx="3859026" cy="2894270"/>
          </a:xfrm>
          <a:prstGeom prst="rect">
            <a:avLst/>
          </a:prstGeom>
        </p:spPr>
      </p:pic>
      <p:pic>
        <p:nvPicPr>
          <p:cNvPr id="9" name="Imagen 8">
            <a:extLst>
              <a:ext uri="{FF2B5EF4-FFF2-40B4-BE49-F238E27FC236}">
                <a16:creationId xmlns:a16="http://schemas.microsoft.com/office/drawing/2014/main" id="{FA90C375-D075-82B1-F846-8DA220C7AFDD}"/>
              </a:ext>
            </a:extLst>
          </p:cNvPr>
          <p:cNvPicPr>
            <a:picLocks noChangeAspect="1"/>
          </p:cNvPicPr>
          <p:nvPr/>
        </p:nvPicPr>
        <p:blipFill>
          <a:blip r:embed="rId3"/>
          <a:stretch>
            <a:fillRect/>
          </a:stretch>
        </p:blipFill>
        <p:spPr>
          <a:xfrm>
            <a:off x="3033132" y="4136648"/>
            <a:ext cx="5196468" cy="2167371"/>
          </a:xfrm>
          <a:prstGeom prst="rect">
            <a:avLst/>
          </a:prstGeom>
        </p:spPr>
      </p:pic>
    </p:spTree>
    <p:extLst>
      <p:ext uri="{BB962C8B-B14F-4D97-AF65-F5344CB8AC3E}">
        <p14:creationId xmlns:p14="http://schemas.microsoft.com/office/powerpoint/2010/main" val="1755102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8BF89A-4F5A-4F3D-6D41-4E8BE489705E}"/>
              </a:ext>
            </a:extLst>
          </p:cNvPr>
          <p:cNvSpPr txBox="1"/>
          <p:nvPr/>
        </p:nvSpPr>
        <p:spPr>
          <a:xfrm>
            <a:off x="747132" y="706878"/>
            <a:ext cx="7906214" cy="709810"/>
          </a:xfrm>
          <a:prstGeom prst="rect">
            <a:avLst/>
          </a:prstGeom>
          <a:noFill/>
        </p:spPr>
        <p:txBody>
          <a:bodyPr wrap="square">
            <a:spAutoFit/>
          </a:bodyPr>
          <a:lstStyle/>
          <a:p>
            <a:pPr>
              <a:lnSpc>
                <a:spcPct val="115000"/>
              </a:lnSpc>
              <a:spcAft>
                <a:spcPts val="1000"/>
              </a:spcAft>
            </a:pPr>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Webinario “Los </a:t>
            </a:r>
            <a:r>
              <a:rPr lang="es-MX" sz="1600" dirty="0">
                <a:solidFill>
                  <a:srgbClr val="002060"/>
                </a:solidFill>
                <a:effectLst/>
                <a:latin typeface="Indivisa Text Sans" pitchFamily="50" charset="0"/>
                <a:ea typeface="Calibri" panose="020F0502020204030204" pitchFamily="34" charset="0"/>
                <a:cs typeface="Arial" panose="020B0604020202020204" pitchFamily="34" charset="0"/>
              </a:rPr>
              <a:t>afectos</a:t>
            </a:r>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 de la modernidad: una historia de los vínculos” dirigido por la Dra. Natalia Tenorio.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Interfaz de usuario gráfica, Aplicación&#10;&#10;Descripción generada automáticamente">
            <a:extLst>
              <a:ext uri="{FF2B5EF4-FFF2-40B4-BE49-F238E27FC236}">
                <a16:creationId xmlns:a16="http://schemas.microsoft.com/office/drawing/2014/main" id="{DB114F4E-647B-CEF6-70EA-515CE2727FA4}"/>
              </a:ext>
            </a:extLst>
          </p:cNvPr>
          <p:cNvPicPr>
            <a:picLocks noChangeAspect="1"/>
          </p:cNvPicPr>
          <p:nvPr/>
        </p:nvPicPr>
        <p:blipFill>
          <a:blip r:embed="rId2"/>
          <a:stretch>
            <a:fillRect/>
          </a:stretch>
        </p:blipFill>
        <p:spPr>
          <a:xfrm>
            <a:off x="4048392" y="1834375"/>
            <a:ext cx="4688778" cy="3462455"/>
          </a:xfrm>
          <a:prstGeom prst="rect">
            <a:avLst/>
          </a:prstGeom>
        </p:spPr>
      </p:pic>
      <p:pic>
        <p:nvPicPr>
          <p:cNvPr id="4" name="Imagen 3" descr="Interfaz de usuario gráfica, Texto&#10;&#10;Descripción generada automáticamente">
            <a:extLst>
              <a:ext uri="{FF2B5EF4-FFF2-40B4-BE49-F238E27FC236}">
                <a16:creationId xmlns:a16="http://schemas.microsoft.com/office/drawing/2014/main" id="{0AF5883F-089A-BB81-A8B1-53A0AA94CE5B}"/>
              </a:ext>
            </a:extLst>
          </p:cNvPr>
          <p:cNvPicPr>
            <a:picLocks noChangeAspect="1"/>
          </p:cNvPicPr>
          <p:nvPr/>
        </p:nvPicPr>
        <p:blipFill>
          <a:blip r:embed="rId3"/>
          <a:stretch>
            <a:fillRect/>
          </a:stretch>
        </p:blipFill>
        <p:spPr>
          <a:xfrm>
            <a:off x="229219" y="2258082"/>
            <a:ext cx="3819173" cy="2407443"/>
          </a:xfrm>
          <a:prstGeom prst="rect">
            <a:avLst/>
          </a:prstGeom>
        </p:spPr>
      </p:pic>
    </p:spTree>
    <p:extLst>
      <p:ext uri="{BB962C8B-B14F-4D97-AF65-F5344CB8AC3E}">
        <p14:creationId xmlns:p14="http://schemas.microsoft.com/office/powerpoint/2010/main" val="94450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974E26-C58D-4CD6-A219-11868905EB53}"/>
              </a:ext>
            </a:extLst>
          </p:cNvPr>
          <p:cNvSpPr txBox="1"/>
          <p:nvPr/>
        </p:nvSpPr>
        <p:spPr>
          <a:xfrm>
            <a:off x="323386" y="451541"/>
            <a:ext cx="8508380" cy="2559034"/>
          </a:xfrm>
          <a:prstGeom prst="rect">
            <a:avLst/>
          </a:prstGeom>
          <a:noFill/>
        </p:spPr>
        <p:txBody>
          <a:bodyPr wrap="square">
            <a:spAutoFit/>
          </a:bodyPr>
          <a:lstStyle/>
          <a:p>
            <a:pPr algn="just">
              <a:lnSpc>
                <a:spcPct val="115000"/>
              </a:lnSpc>
              <a:spcAft>
                <a:spcPts val="1000"/>
              </a:spcAft>
            </a:pPr>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Curso “Una escucha ética del suicidio y su prevención en el contexto educativo”.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Se trabaja con Centro de Formación Docente, Bachillerato y Planeación Curricular, en la elaboración de 19 infografías para el Programa de capacitación docente en el marco de la incorporación de Bachillerato al Marco Curricular Común de la Educación Media Superior (MCCEMS).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19 de marzo se realiza la primera sesión del curso “Una escucha ética del suicidio y su prevención en el contexto educativo” dirigido por el Dr. Oswaldo Loera.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Interfaz de usuario gráfica, Texto, Aplicación&#10;&#10;Descripción generada automáticamente">
            <a:extLst>
              <a:ext uri="{FF2B5EF4-FFF2-40B4-BE49-F238E27FC236}">
                <a16:creationId xmlns:a16="http://schemas.microsoft.com/office/drawing/2014/main" id="{8A8CB7D8-82A7-93D9-A2D2-F096E08612D3}"/>
              </a:ext>
            </a:extLst>
          </p:cNvPr>
          <p:cNvPicPr>
            <a:picLocks noChangeAspect="1"/>
          </p:cNvPicPr>
          <p:nvPr/>
        </p:nvPicPr>
        <p:blipFill>
          <a:blip r:embed="rId2"/>
          <a:stretch>
            <a:fillRect/>
          </a:stretch>
        </p:blipFill>
        <p:spPr>
          <a:xfrm>
            <a:off x="2503352" y="3272881"/>
            <a:ext cx="4611126" cy="2869525"/>
          </a:xfrm>
          <a:prstGeom prst="rect">
            <a:avLst/>
          </a:prstGeom>
        </p:spPr>
      </p:pic>
    </p:spTree>
    <p:extLst>
      <p:ext uri="{BB962C8B-B14F-4D97-AF65-F5344CB8AC3E}">
        <p14:creationId xmlns:p14="http://schemas.microsoft.com/office/powerpoint/2010/main" val="112819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925A7C0-7248-8098-83BA-E7AFA547F9BB}"/>
              </a:ext>
            </a:extLst>
          </p:cNvPr>
          <p:cNvPicPr>
            <a:picLocks noChangeAspect="1"/>
          </p:cNvPicPr>
          <p:nvPr/>
        </p:nvPicPr>
        <p:blipFill>
          <a:blip r:embed="rId2"/>
          <a:stretch>
            <a:fillRect/>
          </a:stretch>
        </p:blipFill>
        <p:spPr>
          <a:xfrm>
            <a:off x="527370" y="835121"/>
            <a:ext cx="8386521" cy="3216748"/>
          </a:xfrm>
          <a:prstGeom prst="rect">
            <a:avLst/>
          </a:prstGeom>
        </p:spPr>
      </p:pic>
      <p:pic>
        <p:nvPicPr>
          <p:cNvPr id="6" name="Imagen 5">
            <a:extLst>
              <a:ext uri="{FF2B5EF4-FFF2-40B4-BE49-F238E27FC236}">
                <a16:creationId xmlns:a16="http://schemas.microsoft.com/office/drawing/2014/main" id="{3E3BD610-92F7-449B-8834-A1BCB1D3CBC0}"/>
              </a:ext>
            </a:extLst>
          </p:cNvPr>
          <p:cNvPicPr>
            <a:picLocks noChangeAspect="1"/>
          </p:cNvPicPr>
          <p:nvPr/>
        </p:nvPicPr>
        <p:blipFill>
          <a:blip r:embed="rId3"/>
          <a:srcRect t="28998" r="54399"/>
          <a:stretch/>
        </p:blipFill>
        <p:spPr>
          <a:xfrm>
            <a:off x="911482" y="4212230"/>
            <a:ext cx="2578849" cy="1810649"/>
          </a:xfrm>
          <a:prstGeom prst="rect">
            <a:avLst/>
          </a:prstGeom>
        </p:spPr>
      </p:pic>
    </p:spTree>
    <p:extLst>
      <p:ext uri="{BB962C8B-B14F-4D97-AF65-F5344CB8AC3E}">
        <p14:creationId xmlns:p14="http://schemas.microsoft.com/office/powerpoint/2010/main" val="192341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F6A71F8-5886-DD27-2A05-5F5D496D1ABE}"/>
              </a:ext>
            </a:extLst>
          </p:cNvPr>
          <p:cNvSpPr txBox="1"/>
          <p:nvPr/>
        </p:nvSpPr>
        <p:spPr>
          <a:xfrm>
            <a:off x="657921" y="327738"/>
            <a:ext cx="8274205" cy="709810"/>
          </a:xfrm>
          <a:prstGeom prst="rect">
            <a:avLst/>
          </a:prstGeom>
          <a:noFill/>
        </p:spPr>
        <p:txBody>
          <a:bodyPr wrap="square">
            <a:spAutoFit/>
          </a:bodyPr>
          <a:lstStyle/>
          <a:p>
            <a:pPr>
              <a:lnSpc>
                <a:spcPct val="115000"/>
              </a:lnSpc>
              <a:spcAft>
                <a:spcPts val="1000"/>
              </a:spcAft>
            </a:pPr>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Diseño instruccional  videos relacionados a Integridad Universitaria, para evidencia de evaluación FIMPES en redes.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Interfaz de usuario gráfica, Sitio web&#10;&#10;Descripción generada automáticamente">
            <a:extLst>
              <a:ext uri="{FF2B5EF4-FFF2-40B4-BE49-F238E27FC236}">
                <a16:creationId xmlns:a16="http://schemas.microsoft.com/office/drawing/2014/main" id="{A22DF68E-6504-8361-336C-59DD03C04F7F}"/>
              </a:ext>
            </a:extLst>
          </p:cNvPr>
          <p:cNvPicPr>
            <a:picLocks noChangeAspect="1"/>
          </p:cNvPicPr>
          <p:nvPr/>
        </p:nvPicPr>
        <p:blipFill>
          <a:blip r:embed="rId2"/>
          <a:stretch>
            <a:fillRect/>
          </a:stretch>
        </p:blipFill>
        <p:spPr>
          <a:xfrm>
            <a:off x="2085706" y="1237894"/>
            <a:ext cx="4972588" cy="4382212"/>
          </a:xfrm>
          <a:prstGeom prst="rect">
            <a:avLst/>
          </a:prstGeom>
        </p:spPr>
      </p:pic>
    </p:spTree>
    <p:extLst>
      <p:ext uri="{BB962C8B-B14F-4D97-AF65-F5344CB8AC3E}">
        <p14:creationId xmlns:p14="http://schemas.microsoft.com/office/powerpoint/2010/main" val="2514644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737BF6-B717-8FFC-BD5E-F49750A1225E}"/>
              </a:ext>
            </a:extLst>
          </p:cNvPr>
          <p:cNvSpPr txBox="1"/>
          <p:nvPr/>
        </p:nvSpPr>
        <p:spPr>
          <a:xfrm>
            <a:off x="635621" y="485842"/>
            <a:ext cx="5275290" cy="5909310"/>
          </a:xfrm>
          <a:prstGeom prst="rect">
            <a:avLst/>
          </a:prstGeom>
          <a:noFill/>
        </p:spPr>
        <p:txBody>
          <a:bodyPr wrap="none" rtlCol="0">
            <a:spAutoFit/>
          </a:bodyPr>
          <a:lstStyle/>
          <a:p>
            <a:r>
              <a:rPr lang="es-MX" b="1" dirty="0">
                <a:solidFill>
                  <a:srgbClr val="002060"/>
                </a:solidFill>
                <a:latin typeface="Indivisa Text Sans" pitchFamily="50" charset="0"/>
                <a:ea typeface="Calibri" panose="020F0502020204030204" pitchFamily="34" charset="0"/>
                <a:cs typeface="Arial" panose="020B0604020202020204" pitchFamily="34" charset="0"/>
              </a:rPr>
              <a:t>Curso: </a:t>
            </a:r>
            <a:r>
              <a:rPr lang="es-MX" b="1" i="0" dirty="0">
                <a:solidFill>
                  <a:srgbClr val="CC2000"/>
                </a:solidFill>
                <a:effectLst/>
                <a:latin typeface="Century Gothic" panose="020B0502020202020204" pitchFamily="34" charset="0"/>
              </a:rPr>
              <a:t>Un acercamiento a plataforma Moodle</a:t>
            </a:r>
          </a:p>
          <a:p>
            <a:endParaRPr lang="es-MX" b="1" dirty="0">
              <a:solidFill>
                <a:srgbClr val="002060"/>
              </a:solidFill>
              <a:latin typeface="Indivisa Text Sans" pitchFamily="50"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ü"/>
            </a:pPr>
            <a:endParaRPr lang="es-MX" b="1" dirty="0">
              <a:solidFill>
                <a:srgbClr val="002060"/>
              </a:solidFill>
              <a:latin typeface="Indivisa Text Sans" pitchFamily="50"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ü"/>
            </a:pPr>
            <a:r>
              <a:rPr lang="es-MX" b="1" dirty="0">
                <a:solidFill>
                  <a:srgbClr val="002060"/>
                </a:solidFill>
                <a:latin typeface="Indivisa Text Sans" pitchFamily="50" charset="0"/>
                <a:ea typeface="Calibri" panose="020F0502020204030204" pitchFamily="34" charset="0"/>
                <a:cs typeface="Arial" panose="020B0604020202020204" pitchFamily="34" charset="0"/>
              </a:rPr>
              <a:t> Diseño instruccional</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Análisis y revisión de los temas</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Actividades propuestas</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Creación de exámenes</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Grabación de videos</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Envio de invitación a las </a:t>
            </a:r>
          </a:p>
          <a:p>
            <a:pPr lvl="1"/>
            <a:r>
              <a:rPr lang="es-MX" b="1" dirty="0">
                <a:solidFill>
                  <a:srgbClr val="002060"/>
                </a:solidFill>
                <a:latin typeface="Indivisa Text Sans" pitchFamily="50" charset="0"/>
                <a:ea typeface="Calibri" panose="020F0502020204030204" pitchFamily="34" charset="0"/>
                <a:cs typeface="Arial" panose="020B0604020202020204" pitchFamily="34" charset="0"/>
              </a:rPr>
              <a:t>escuelas y facultades</a:t>
            </a:r>
          </a:p>
          <a:p>
            <a:pPr marL="285750" indent="-285750">
              <a:buFont typeface="Wingdings" panose="05000000000000000000" pitchFamily="2" charset="2"/>
              <a:buChar char="ü"/>
            </a:pPr>
            <a:endParaRPr lang="es-MX" b="1" dirty="0">
              <a:solidFill>
                <a:srgbClr val="002060"/>
              </a:solidFill>
              <a:latin typeface="Indivisa Text Sans" pitchFamily="50"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ü"/>
            </a:pPr>
            <a:r>
              <a:rPr lang="es-MX" b="1" dirty="0">
                <a:solidFill>
                  <a:srgbClr val="002060"/>
                </a:solidFill>
                <a:latin typeface="Indivisa Text Sans" pitchFamily="50" charset="0"/>
                <a:ea typeface="Calibri" panose="020F0502020204030204" pitchFamily="34" charset="0"/>
                <a:cs typeface="Arial" panose="020B0604020202020204" pitchFamily="34" charset="0"/>
              </a:rPr>
              <a:t>Maquetación</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Diseño gráfico del curso</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Diseño y animación de las secciones</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Edición de videos</a:t>
            </a:r>
          </a:p>
          <a:p>
            <a:pPr lvl="1"/>
            <a:r>
              <a:rPr lang="es-MX" b="1" dirty="0">
                <a:solidFill>
                  <a:srgbClr val="002060"/>
                </a:solidFill>
                <a:latin typeface="Indivisa Text Sans" pitchFamily="50" charset="0"/>
                <a:ea typeface="Calibri" panose="020F0502020204030204" pitchFamily="34" charset="0"/>
                <a:cs typeface="Arial" panose="020B0604020202020204" pitchFamily="34" charset="0"/>
              </a:rPr>
              <a:t>  </a:t>
            </a:r>
          </a:p>
          <a:p>
            <a:pPr marL="285750" indent="-285750">
              <a:buFont typeface="Wingdings" panose="05000000000000000000" pitchFamily="2" charset="2"/>
              <a:buChar char="ü"/>
            </a:pPr>
            <a:r>
              <a:rPr lang="es-MX" b="1" dirty="0">
                <a:solidFill>
                  <a:srgbClr val="002060"/>
                </a:solidFill>
                <a:latin typeface="Indivisa Text Sans" pitchFamily="50" charset="0"/>
                <a:ea typeface="Calibri" panose="020F0502020204030204" pitchFamily="34" charset="0"/>
                <a:cs typeface="Arial" panose="020B0604020202020204" pitchFamily="34" charset="0"/>
              </a:rPr>
              <a:t>Implementación </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Creación del espacio</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Prueba de los recursos</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Diseño del formato</a:t>
            </a:r>
          </a:p>
          <a:p>
            <a:pPr marL="742950" lvl="1" indent="-285750">
              <a:buFont typeface="Wingdings" panose="05000000000000000000" pitchFamily="2" charset="2"/>
              <a:buChar char="§"/>
            </a:pPr>
            <a:r>
              <a:rPr lang="es-MX" b="1" dirty="0">
                <a:solidFill>
                  <a:srgbClr val="002060"/>
                </a:solidFill>
                <a:latin typeface="Indivisa Text Sans" pitchFamily="50" charset="0"/>
                <a:ea typeface="Calibri" panose="020F0502020204030204" pitchFamily="34" charset="0"/>
                <a:cs typeface="Arial" panose="020B0604020202020204" pitchFamily="34" charset="0"/>
              </a:rPr>
              <a:t>Alta de alumnos</a:t>
            </a:r>
          </a:p>
        </p:txBody>
      </p:sp>
      <p:pic>
        <p:nvPicPr>
          <p:cNvPr id="4" name="Imagen 3">
            <a:extLst>
              <a:ext uri="{FF2B5EF4-FFF2-40B4-BE49-F238E27FC236}">
                <a16:creationId xmlns:a16="http://schemas.microsoft.com/office/drawing/2014/main" id="{5F2B566A-3BA6-11FF-9309-CD57931E014C}"/>
              </a:ext>
            </a:extLst>
          </p:cNvPr>
          <p:cNvPicPr>
            <a:picLocks noChangeAspect="1"/>
          </p:cNvPicPr>
          <p:nvPr/>
        </p:nvPicPr>
        <p:blipFill>
          <a:blip r:embed="rId2"/>
          <a:stretch>
            <a:fillRect/>
          </a:stretch>
        </p:blipFill>
        <p:spPr>
          <a:xfrm>
            <a:off x="4777333" y="4388190"/>
            <a:ext cx="4076736" cy="1428763"/>
          </a:xfrm>
          <a:prstGeom prst="rect">
            <a:avLst/>
          </a:prstGeom>
        </p:spPr>
      </p:pic>
      <p:pic>
        <p:nvPicPr>
          <p:cNvPr id="5" name="Imagen 4">
            <a:extLst>
              <a:ext uri="{FF2B5EF4-FFF2-40B4-BE49-F238E27FC236}">
                <a16:creationId xmlns:a16="http://schemas.microsoft.com/office/drawing/2014/main" id="{C51C1000-C2A1-9C8C-0C56-CAEFB0564246}"/>
              </a:ext>
            </a:extLst>
          </p:cNvPr>
          <p:cNvPicPr>
            <a:picLocks noChangeAspect="1"/>
          </p:cNvPicPr>
          <p:nvPr/>
        </p:nvPicPr>
        <p:blipFill>
          <a:blip r:embed="rId3"/>
          <a:stretch>
            <a:fillRect/>
          </a:stretch>
        </p:blipFill>
        <p:spPr>
          <a:xfrm>
            <a:off x="5319130" y="1112910"/>
            <a:ext cx="3189249" cy="2316090"/>
          </a:xfrm>
          <a:prstGeom prst="rect">
            <a:avLst/>
          </a:prstGeom>
        </p:spPr>
      </p:pic>
    </p:spTree>
    <p:extLst>
      <p:ext uri="{BB962C8B-B14F-4D97-AF65-F5344CB8AC3E}">
        <p14:creationId xmlns:p14="http://schemas.microsoft.com/office/powerpoint/2010/main" val="109414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9A9DD28-202C-0049-3FA6-110835D793FD}"/>
              </a:ext>
            </a:extLst>
          </p:cNvPr>
          <p:cNvPicPr>
            <a:picLocks noChangeAspect="1"/>
          </p:cNvPicPr>
          <p:nvPr/>
        </p:nvPicPr>
        <p:blipFill>
          <a:blip r:embed="rId2"/>
          <a:srcRect l="10332" t="20845" r="12413" b="11194"/>
          <a:stretch/>
        </p:blipFill>
        <p:spPr>
          <a:xfrm>
            <a:off x="869794" y="257204"/>
            <a:ext cx="1918010" cy="2039992"/>
          </a:xfrm>
          <a:prstGeom prst="rect">
            <a:avLst/>
          </a:prstGeom>
        </p:spPr>
      </p:pic>
      <p:pic>
        <p:nvPicPr>
          <p:cNvPr id="6" name="Imagen 5">
            <a:extLst>
              <a:ext uri="{FF2B5EF4-FFF2-40B4-BE49-F238E27FC236}">
                <a16:creationId xmlns:a16="http://schemas.microsoft.com/office/drawing/2014/main" id="{65EBB8EA-00B1-D1DD-B411-6B16B7424348}"/>
              </a:ext>
            </a:extLst>
          </p:cNvPr>
          <p:cNvPicPr>
            <a:picLocks noChangeAspect="1"/>
          </p:cNvPicPr>
          <p:nvPr/>
        </p:nvPicPr>
        <p:blipFill>
          <a:blip r:embed="rId3"/>
          <a:stretch>
            <a:fillRect/>
          </a:stretch>
        </p:blipFill>
        <p:spPr>
          <a:xfrm>
            <a:off x="2304161" y="2498510"/>
            <a:ext cx="6096851" cy="2095792"/>
          </a:xfrm>
          <a:prstGeom prst="rect">
            <a:avLst/>
          </a:prstGeom>
        </p:spPr>
      </p:pic>
    </p:spTree>
    <p:extLst>
      <p:ext uri="{BB962C8B-B14F-4D97-AF65-F5344CB8AC3E}">
        <p14:creationId xmlns:p14="http://schemas.microsoft.com/office/powerpoint/2010/main" val="3214570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700A2D9-28C8-4B5C-E0C0-B8DA0F945686}"/>
              </a:ext>
            </a:extLst>
          </p:cNvPr>
          <p:cNvSpPr txBox="1"/>
          <p:nvPr/>
        </p:nvSpPr>
        <p:spPr>
          <a:xfrm>
            <a:off x="741556" y="186663"/>
            <a:ext cx="7660887" cy="1423338"/>
          </a:xfrm>
          <a:prstGeom prst="rect">
            <a:avLst/>
          </a:prstGeom>
          <a:noFill/>
        </p:spPr>
        <p:txBody>
          <a:bodyPr wrap="square">
            <a:spAutoFit/>
          </a:bodyPr>
          <a:lstStyle/>
          <a:p>
            <a:pPr lvl="0">
              <a:lnSpc>
                <a:spcPct val="150000"/>
              </a:lnSpc>
              <a:spcAft>
                <a:spcPts val="1000"/>
              </a:spcAft>
              <a:tabLst>
                <a:tab pos="457200" algn="l"/>
              </a:tabLst>
            </a:pPr>
            <a:r>
              <a:rPr lang="es-MX" sz="1800" b="1" dirty="0">
                <a:solidFill>
                  <a:srgbClr val="002060"/>
                </a:solidFill>
                <a:effectLst/>
                <a:latin typeface="Indivisa Text Sans" pitchFamily="50" charset="0"/>
                <a:ea typeface="Calibri" panose="020F0502020204030204" pitchFamily="34" charset="0"/>
                <a:cs typeface="Arial" panose="020B0604020202020204" pitchFamily="34" charset="0"/>
              </a:rPr>
              <a:t>Capacitación de 817 alumnos de licenciatura en el uso de plataforma Moodle.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50000"/>
              </a:lnSpc>
              <a:spcAft>
                <a:spcPts val="1000"/>
              </a:spcAft>
            </a:pPr>
            <a:r>
              <a:rPr lang="es-MX" sz="1800" b="1" dirty="0">
                <a:solidFill>
                  <a:srgbClr val="002060"/>
                </a:solidFill>
                <a:effectLst/>
                <a:latin typeface="Indivisa Text Sans" pitchFamily="50" charset="0"/>
                <a:ea typeface="Calibri" panose="020F0502020204030204" pitchFamily="34" charset="0"/>
                <a:cs typeface="Arial" panose="020B0604020202020204" pitchFamily="34" charset="0"/>
              </a:rPr>
              <a:t>5, 6 y 7 de agosto 2024.</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DE7DD5FB-301B-F3D6-F50F-D6FE3C7257C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40095" y="1610001"/>
            <a:ext cx="3671452" cy="2753589"/>
          </a:xfrm>
          <a:prstGeom prst="rect">
            <a:avLst/>
          </a:prstGeom>
        </p:spPr>
      </p:pic>
      <p:pic>
        <p:nvPicPr>
          <p:cNvPr id="5" name="Imagen 4">
            <a:extLst>
              <a:ext uri="{FF2B5EF4-FFF2-40B4-BE49-F238E27FC236}">
                <a16:creationId xmlns:a16="http://schemas.microsoft.com/office/drawing/2014/main" id="{0A79A449-12DB-6BCA-20A4-450D086E837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828611" y="1610001"/>
            <a:ext cx="3671069" cy="2753588"/>
          </a:xfrm>
          <a:prstGeom prst="rect">
            <a:avLst/>
          </a:prstGeom>
        </p:spPr>
      </p:pic>
      <p:pic>
        <p:nvPicPr>
          <p:cNvPr id="6" name="Imagen 5">
            <a:extLst>
              <a:ext uri="{FF2B5EF4-FFF2-40B4-BE49-F238E27FC236}">
                <a16:creationId xmlns:a16="http://schemas.microsoft.com/office/drawing/2014/main" id="{6A065122-023E-F810-F637-B0B4FBFF4FBF}"/>
              </a:ext>
            </a:extLst>
          </p:cNvPr>
          <p:cNvPicPr>
            <a:picLocks noChangeAspect="1"/>
          </p:cNvPicPr>
          <p:nvPr/>
        </p:nvPicPr>
        <p:blipFill>
          <a:blip r:embed="rId6"/>
          <a:stretch>
            <a:fillRect/>
          </a:stretch>
        </p:blipFill>
        <p:spPr>
          <a:xfrm>
            <a:off x="2544554" y="4152657"/>
            <a:ext cx="3850667" cy="2214133"/>
          </a:xfrm>
          <a:prstGeom prst="rect">
            <a:avLst/>
          </a:prstGeom>
        </p:spPr>
      </p:pic>
    </p:spTree>
    <p:extLst>
      <p:ext uri="{BB962C8B-B14F-4D97-AF65-F5344CB8AC3E}">
        <p14:creationId xmlns:p14="http://schemas.microsoft.com/office/powerpoint/2010/main" val="377419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uadroTexto 4">
            <a:extLst>
              <a:ext uri="{FF2B5EF4-FFF2-40B4-BE49-F238E27FC236}">
                <a16:creationId xmlns:a16="http://schemas.microsoft.com/office/drawing/2014/main" id="{6DE0BDDE-2D7F-FA57-71E7-C8EC60F7280C}"/>
              </a:ext>
            </a:extLst>
          </p:cNvPr>
          <p:cNvGraphicFramePr/>
          <p:nvPr>
            <p:extLst>
              <p:ext uri="{D42A27DB-BD31-4B8C-83A1-F6EECF244321}">
                <p14:modId xmlns:p14="http://schemas.microsoft.com/office/powerpoint/2010/main" val="1594227884"/>
              </p:ext>
            </p:extLst>
          </p:nvPr>
        </p:nvGraphicFramePr>
        <p:xfrm>
          <a:off x="650232" y="290867"/>
          <a:ext cx="3947532" cy="1961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descr="Una persona sentada frente a una mesa con una computadora&#10;&#10;Descripción generada automáticamente con confianza media">
            <a:extLst>
              <a:ext uri="{FF2B5EF4-FFF2-40B4-BE49-F238E27FC236}">
                <a16:creationId xmlns:a16="http://schemas.microsoft.com/office/drawing/2014/main" id="{4B1FDC02-4F84-131F-308C-B6EE451D7D97}"/>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1155754" y="2887522"/>
            <a:ext cx="2936488" cy="3409792"/>
          </a:xfrm>
          <a:prstGeom prst="rect">
            <a:avLst/>
          </a:prstGeom>
        </p:spPr>
      </p:pic>
      <p:pic>
        <p:nvPicPr>
          <p:cNvPr id="4" name="Imagen 3" descr="Una mujer y un hombre parado de frente&#10;&#10;Descripción generada automáticamente">
            <a:extLst>
              <a:ext uri="{FF2B5EF4-FFF2-40B4-BE49-F238E27FC236}">
                <a16:creationId xmlns:a16="http://schemas.microsoft.com/office/drawing/2014/main" id="{F3B6FA64-2659-2BCA-1568-622534E3EF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8137" y="290867"/>
            <a:ext cx="3178799" cy="2384100"/>
          </a:xfrm>
          <a:prstGeom prst="rect">
            <a:avLst/>
          </a:prstGeom>
        </p:spPr>
      </p:pic>
      <p:pic>
        <p:nvPicPr>
          <p:cNvPr id="5" name="Imagen 4" descr="Interfaz de usuario gráfica, Aplicación, Teams&#10;&#10;Descripción generada automáticamente">
            <a:extLst>
              <a:ext uri="{FF2B5EF4-FFF2-40B4-BE49-F238E27FC236}">
                <a16:creationId xmlns:a16="http://schemas.microsoft.com/office/drawing/2014/main" id="{624B6B94-1822-01E0-1899-6D0440CFCAC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1" t="24439" r="-2767" b="5209"/>
          <a:stretch/>
        </p:blipFill>
        <p:spPr>
          <a:xfrm>
            <a:off x="5531262" y="2887522"/>
            <a:ext cx="2241138" cy="3409398"/>
          </a:xfrm>
          <a:prstGeom prst="rect">
            <a:avLst/>
          </a:prstGeom>
        </p:spPr>
      </p:pic>
    </p:spTree>
    <p:extLst>
      <p:ext uri="{BB962C8B-B14F-4D97-AF65-F5344CB8AC3E}">
        <p14:creationId xmlns:p14="http://schemas.microsoft.com/office/powerpoint/2010/main" val="2705694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edificio, exterior, pasto, frente&#10;&#10;Descripción generada automáticamente">
            <a:extLst>
              <a:ext uri="{FF2B5EF4-FFF2-40B4-BE49-F238E27FC236}">
                <a16:creationId xmlns:a16="http://schemas.microsoft.com/office/drawing/2014/main" id="{B77A36A5-A0EC-D096-D62E-9881653308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629" y="259645"/>
            <a:ext cx="6278137" cy="4708603"/>
          </a:xfrm>
          <a:prstGeom prst="rect">
            <a:avLst/>
          </a:prstGeom>
        </p:spPr>
      </p:pic>
      <p:pic>
        <p:nvPicPr>
          <p:cNvPr id="11" name="Imagen 10" descr="Texto&#10;&#10;Descripción generada automáticamente">
            <a:extLst>
              <a:ext uri="{FF2B5EF4-FFF2-40B4-BE49-F238E27FC236}">
                <a16:creationId xmlns:a16="http://schemas.microsoft.com/office/drawing/2014/main" id="{A2FBE3A1-E5A7-7F27-E103-2DA4CD920A02}"/>
              </a:ext>
            </a:extLst>
          </p:cNvPr>
          <p:cNvPicPr>
            <a:picLocks noChangeAspect="1"/>
          </p:cNvPicPr>
          <p:nvPr/>
        </p:nvPicPr>
        <p:blipFill>
          <a:blip r:embed="rId3" cstate="print">
            <a:clrChange>
              <a:clrFrom>
                <a:srgbClr val="FBFBFB"/>
              </a:clrFrom>
              <a:clrTo>
                <a:srgbClr val="FBFBFB">
                  <a:alpha val="0"/>
                </a:srgbClr>
              </a:clrTo>
            </a:clrChange>
            <a:extLst>
              <a:ext uri="{28A0092B-C50C-407E-A947-70E740481C1C}">
                <a14:useLocalDpi xmlns:a14="http://schemas.microsoft.com/office/drawing/2010/main" val="0"/>
              </a:ext>
            </a:extLst>
          </a:blip>
          <a:srcRect l="4146" t="10575" r="5366" b="18853"/>
          <a:stretch/>
        </p:blipFill>
        <p:spPr>
          <a:xfrm>
            <a:off x="6591014" y="1933456"/>
            <a:ext cx="2552986" cy="1360979"/>
          </a:xfrm>
          <a:prstGeom prst="rect">
            <a:avLst/>
          </a:prstGeom>
        </p:spPr>
      </p:pic>
      <p:grpSp>
        <p:nvGrpSpPr>
          <p:cNvPr id="12" name="Grupo 11">
            <a:extLst>
              <a:ext uri="{FF2B5EF4-FFF2-40B4-BE49-F238E27FC236}">
                <a16:creationId xmlns:a16="http://schemas.microsoft.com/office/drawing/2014/main" id="{EF4E0D31-2886-0299-D2F7-A5DD35402D98}"/>
              </a:ext>
            </a:extLst>
          </p:cNvPr>
          <p:cNvGrpSpPr/>
          <p:nvPr/>
        </p:nvGrpSpPr>
        <p:grpSpPr>
          <a:xfrm>
            <a:off x="2895651" y="5084426"/>
            <a:ext cx="4023360" cy="1434428"/>
            <a:chOff x="456259" y="174304"/>
            <a:chExt cx="4049480" cy="1445716"/>
          </a:xfrm>
        </p:grpSpPr>
        <p:pic>
          <p:nvPicPr>
            <p:cNvPr id="13" name="Imagen 12" descr="Icono&#10;&#10;Descripción generada automáticamente">
              <a:extLst>
                <a:ext uri="{FF2B5EF4-FFF2-40B4-BE49-F238E27FC236}">
                  <a16:creationId xmlns:a16="http://schemas.microsoft.com/office/drawing/2014/main" id="{18EFA4D8-9238-BBEA-60F3-F25EC5FC8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912" y="495962"/>
              <a:ext cx="931827" cy="924252"/>
            </a:xfrm>
            <a:prstGeom prst="rect">
              <a:avLst/>
            </a:prstGeom>
          </p:spPr>
        </p:pic>
        <p:pic>
          <p:nvPicPr>
            <p:cNvPr id="14" name="Imagen 13" descr="1_IMAGOTIPO-COLOR_LA-SALLE-PACHUCA_INDIVISA_LASALLE_2019.png">
              <a:extLst>
                <a:ext uri="{FF2B5EF4-FFF2-40B4-BE49-F238E27FC236}">
                  <a16:creationId xmlns:a16="http://schemas.microsoft.com/office/drawing/2014/main" id="{69B41794-9229-DD63-9A0E-1FF2A9286F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259" y="174304"/>
              <a:ext cx="2920639" cy="1445716"/>
            </a:xfrm>
            <a:prstGeom prst="rect">
              <a:avLst/>
            </a:prstGeom>
          </p:spPr>
        </p:pic>
      </p:grpSp>
    </p:spTree>
    <p:extLst>
      <p:ext uri="{BB962C8B-B14F-4D97-AF65-F5344CB8AC3E}">
        <p14:creationId xmlns:p14="http://schemas.microsoft.com/office/powerpoint/2010/main" val="181544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265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 Aplicación&#10;&#10;Descripción generada automáticamente">
            <a:extLst>
              <a:ext uri="{FF2B5EF4-FFF2-40B4-BE49-F238E27FC236}">
                <a16:creationId xmlns:a16="http://schemas.microsoft.com/office/drawing/2014/main" id="{D98C1DA3-C1F5-7FA9-1F53-F9A3F0CF43FD}"/>
              </a:ext>
            </a:extLst>
          </p:cNvPr>
          <p:cNvPicPr>
            <a:picLocks noChangeAspect="1"/>
          </p:cNvPicPr>
          <p:nvPr/>
        </p:nvPicPr>
        <p:blipFill>
          <a:blip r:embed="rId3"/>
          <a:stretch>
            <a:fillRect/>
          </a:stretch>
        </p:blipFill>
        <p:spPr>
          <a:xfrm>
            <a:off x="1819599" y="797180"/>
            <a:ext cx="5775940" cy="3087728"/>
          </a:xfrm>
          <a:prstGeom prst="rect">
            <a:avLst/>
          </a:prstGeom>
        </p:spPr>
      </p:pic>
      <p:sp>
        <p:nvSpPr>
          <p:cNvPr id="9" name="CuadroTexto 8">
            <a:extLst>
              <a:ext uri="{FF2B5EF4-FFF2-40B4-BE49-F238E27FC236}">
                <a16:creationId xmlns:a16="http://schemas.microsoft.com/office/drawing/2014/main" id="{DBE83FFF-38A0-6048-A18B-8E140B777DE2}"/>
              </a:ext>
            </a:extLst>
          </p:cNvPr>
          <p:cNvSpPr txBox="1"/>
          <p:nvPr/>
        </p:nvSpPr>
        <p:spPr>
          <a:xfrm>
            <a:off x="1598526" y="4003288"/>
            <a:ext cx="6218087" cy="1200329"/>
          </a:xfrm>
          <a:prstGeom prst="rect">
            <a:avLst/>
          </a:prstGeom>
          <a:noFill/>
        </p:spPr>
        <p:txBody>
          <a:bodyPr wrap="square" rtlCol="0">
            <a:spAutoFit/>
          </a:bodyPr>
          <a:lstStyle/>
          <a:p>
            <a:pPr algn="just"/>
            <a:r>
              <a:rPr lang="es-MX" sz="1800" b="1" dirty="0">
                <a:solidFill>
                  <a:srgbClr val="002060"/>
                </a:solidFill>
                <a:effectLst/>
                <a:highlight>
                  <a:srgbClr val="FFFFFF"/>
                </a:highlight>
                <a:latin typeface="Indivisa Text Sans" pitchFamily="50" charset="0"/>
                <a:ea typeface="Calibri" panose="020F0502020204030204" pitchFamily="34" charset="0"/>
                <a:cs typeface="Arial" panose="020B0604020202020204" pitchFamily="34" charset="0"/>
              </a:rPr>
              <a:t>Enero 2024 - Configuración e Implementación Nueva plataforma Moodle 4.3+, únicamente para Bachillerato, Licenciatura y Vinculación y Educación Continua.</a:t>
            </a:r>
            <a:endParaRPr lang="es-MX" sz="18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algn="just"/>
            <a:endParaRPr lang="es-MX" dirty="0"/>
          </a:p>
        </p:txBody>
      </p:sp>
      <p:pic>
        <p:nvPicPr>
          <p:cNvPr id="10" name="Imagen 9" descr="Texto&#10;&#10;Descripción generada automáticamente">
            <a:extLst>
              <a:ext uri="{FF2B5EF4-FFF2-40B4-BE49-F238E27FC236}">
                <a16:creationId xmlns:a16="http://schemas.microsoft.com/office/drawing/2014/main" id="{2AE8FB9A-CB3E-5603-5907-EB9307A0DFBA}"/>
              </a:ext>
            </a:extLst>
          </p:cNvPr>
          <p:cNvPicPr>
            <a:picLocks noChangeAspect="1"/>
          </p:cNvPicPr>
          <p:nvPr/>
        </p:nvPicPr>
        <p:blipFill>
          <a:blip r:embed="rId4"/>
          <a:stretch>
            <a:fillRect/>
          </a:stretch>
        </p:blipFill>
        <p:spPr>
          <a:xfrm>
            <a:off x="2957512" y="5136895"/>
            <a:ext cx="3487893" cy="998011"/>
          </a:xfrm>
          <a:prstGeom prst="rect">
            <a:avLst/>
          </a:prstGeom>
        </p:spPr>
      </p:pic>
      <p:sp>
        <p:nvSpPr>
          <p:cNvPr id="12" name="CuadroTexto 11">
            <a:extLst>
              <a:ext uri="{FF2B5EF4-FFF2-40B4-BE49-F238E27FC236}">
                <a16:creationId xmlns:a16="http://schemas.microsoft.com/office/drawing/2014/main" id="{A31A8F4F-D1E0-816F-B042-BC6608E57C8D}"/>
              </a:ext>
            </a:extLst>
          </p:cNvPr>
          <p:cNvSpPr txBox="1"/>
          <p:nvPr/>
        </p:nvSpPr>
        <p:spPr>
          <a:xfrm>
            <a:off x="2326249" y="214699"/>
            <a:ext cx="4750418" cy="464101"/>
          </a:xfrm>
          <a:prstGeom prst="rect">
            <a:avLst/>
          </a:prstGeom>
          <a:noFill/>
        </p:spPr>
        <p:txBody>
          <a:bodyPr wrap="square">
            <a:spAutoFit/>
          </a:bodyPr>
          <a:lstStyle/>
          <a:p>
            <a:pPr algn="ctr">
              <a:lnSpc>
                <a:spcPct val="150000"/>
              </a:lnSpc>
              <a:spcAft>
                <a:spcPts val="1000"/>
              </a:spcAft>
            </a:pPr>
            <a:r>
              <a:rPr lang="es-MX" sz="1800" b="1" u="sng" dirty="0">
                <a:solidFill>
                  <a:srgbClr val="002060"/>
                </a:solidFill>
                <a:effectLst/>
                <a:highlight>
                  <a:srgbClr val="FFFFFF"/>
                </a:highlight>
                <a:latin typeface="Indivisa Text Sans" pitchFamily="50" charset="0"/>
                <a:ea typeface="Calibri" panose="020F0502020204030204" pitchFamily="34" charset="0"/>
                <a:cs typeface="Arial" panose="020B0604020202020204" pitchFamily="34" charset="0"/>
                <a:hlinkClick r:id="rId5"/>
              </a:rPr>
              <a:t>https://tecnoedu.lasallep.edu.mx/</a:t>
            </a:r>
            <a:endParaRPr lang="es-MX" sz="1600" dirty="0">
              <a:effectLst/>
              <a:highlight>
                <a:srgbClr val="FFFFFF"/>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4074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7B75033-0E0E-F90D-156F-8FABF91DE89C}"/>
              </a:ext>
            </a:extLst>
          </p:cNvPr>
          <p:cNvSpPr txBox="1"/>
          <p:nvPr/>
        </p:nvSpPr>
        <p:spPr>
          <a:xfrm>
            <a:off x="2375211" y="3430959"/>
            <a:ext cx="4750418" cy="2125967"/>
          </a:xfrm>
          <a:prstGeom prst="rect">
            <a:avLst/>
          </a:prstGeom>
          <a:noFill/>
        </p:spPr>
        <p:txBody>
          <a:bodyPr wrap="square">
            <a:spAutoFit/>
          </a:bodyPr>
          <a:lstStyle/>
          <a:p>
            <a:pPr>
              <a:lnSpc>
                <a:spcPct val="150000"/>
              </a:lnSpc>
            </a:pPr>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Creación de nuevos usuarios en plataforma</a:t>
            </a:r>
            <a:endParaRPr lang="es-MX" sz="1400" dirty="0">
              <a:solidFill>
                <a:srgbClr val="1F4E79"/>
              </a:solidFill>
              <a:effectLst/>
              <a:latin typeface="Corbel" panose="020B050302020402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Bachillerato: 394 nuevos usuarios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Licenciatura: 817 nuevos usuarios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Wingdings" panose="05000000000000000000" pitchFamily="2" charset="2"/>
              <a:buChar char=""/>
            </a:pPr>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Posgrado: 64 nuevos usuarios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Wingdings" panose="05000000000000000000" pitchFamily="2" charset="2"/>
              <a:buChar char=""/>
            </a:pPr>
            <a:r>
              <a:rPr lang="es-MX" sz="1800" dirty="0">
                <a:solidFill>
                  <a:srgbClr val="002060"/>
                </a:solidFill>
                <a:effectLst/>
                <a:latin typeface="Indivisa Text Sans" pitchFamily="50" charset="0"/>
                <a:ea typeface="Calibri" panose="020F0502020204030204" pitchFamily="34" charset="0"/>
                <a:cs typeface="Arial" panose="020B0604020202020204" pitchFamily="34" charset="0"/>
              </a:rPr>
              <a:t>Vinculación y Educación Continua: 350</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descr="Un dibujo de un personaje de caricatura&#10;&#10;Descripción generada automáticamente con confianza baja">
            <a:extLst>
              <a:ext uri="{FF2B5EF4-FFF2-40B4-BE49-F238E27FC236}">
                <a16:creationId xmlns:a16="http://schemas.microsoft.com/office/drawing/2014/main" id="{74530F61-7450-5962-DE5C-77D9D53B9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211" y="775241"/>
            <a:ext cx="3791413" cy="2551231"/>
          </a:xfrm>
          <a:prstGeom prst="rect">
            <a:avLst/>
          </a:prstGeom>
        </p:spPr>
      </p:pic>
    </p:spTree>
    <p:extLst>
      <p:ext uri="{BB962C8B-B14F-4D97-AF65-F5344CB8AC3E}">
        <p14:creationId xmlns:p14="http://schemas.microsoft.com/office/powerpoint/2010/main" val="3490074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12A7CD-FC82-76F9-9CAA-56DE493D41C4}"/>
              </a:ext>
            </a:extLst>
          </p:cNvPr>
          <p:cNvSpPr txBox="1"/>
          <p:nvPr/>
        </p:nvSpPr>
        <p:spPr>
          <a:xfrm>
            <a:off x="1159727" y="186600"/>
            <a:ext cx="7159083" cy="1007840"/>
          </a:xfrm>
          <a:prstGeom prst="rect">
            <a:avLst/>
          </a:prstGeom>
          <a:noFill/>
        </p:spPr>
        <p:txBody>
          <a:bodyPr wrap="square">
            <a:spAutoFit/>
          </a:bodyPr>
          <a:lstStyle/>
          <a:p>
            <a:pPr algn="ctr">
              <a:lnSpc>
                <a:spcPct val="150000"/>
              </a:lnSpc>
              <a:spcAft>
                <a:spcPts val="1000"/>
              </a:spcAft>
            </a:pPr>
            <a:r>
              <a:rPr lang="es-MX" sz="1800" b="1" dirty="0">
                <a:solidFill>
                  <a:srgbClr val="002060"/>
                </a:solidFill>
                <a:effectLst/>
                <a:latin typeface="Indivisa Text Sans" pitchFamily="50" charset="0"/>
                <a:ea typeface="Calibri" panose="020F0502020204030204" pitchFamily="34" charset="0"/>
                <a:cs typeface="Arial" panose="020B0604020202020204" pitchFamily="34" charset="0"/>
              </a:rPr>
              <a:t>Materias </a:t>
            </a:r>
            <a:r>
              <a:rPr lang="es-MX" b="1" dirty="0">
                <a:solidFill>
                  <a:srgbClr val="002060"/>
                </a:solidFill>
                <a:latin typeface="Indivisa Text Sans" pitchFamily="50" charset="0"/>
                <a:ea typeface="Calibri" panose="020F0502020204030204" pitchFamily="34" charset="0"/>
                <a:cs typeface="Arial" panose="020B0604020202020204" pitchFamily="34" charset="0"/>
              </a:rPr>
              <a:t>p</a:t>
            </a:r>
            <a:r>
              <a:rPr lang="es-MX" sz="1800" b="1" dirty="0">
                <a:solidFill>
                  <a:srgbClr val="002060"/>
                </a:solidFill>
                <a:effectLst/>
                <a:latin typeface="Indivisa Text Sans" pitchFamily="50" charset="0"/>
                <a:ea typeface="Calibri" panose="020F0502020204030204" pitchFamily="34" charset="0"/>
                <a:cs typeface="Arial" panose="020B0604020202020204" pitchFamily="34" charset="0"/>
              </a:rPr>
              <a:t>ara el período </a:t>
            </a:r>
            <a:r>
              <a:rPr lang="es-MX" sz="1800" b="1" u="sng" dirty="0">
                <a:solidFill>
                  <a:srgbClr val="002060"/>
                </a:solidFill>
                <a:effectLst/>
                <a:latin typeface="Indivisa Text Sans" pitchFamily="50" charset="0"/>
                <a:ea typeface="Calibri" panose="020F0502020204030204" pitchFamily="34" charset="0"/>
                <a:cs typeface="Arial" panose="020B0604020202020204" pitchFamily="34" charset="0"/>
              </a:rPr>
              <a:t>agosto-diciembre 2023</a:t>
            </a:r>
            <a:endParaRPr lang="es-MX" sz="1800" b="1" dirty="0">
              <a:solidFill>
                <a:srgbClr val="002060"/>
              </a:solidFill>
              <a:effectLst/>
              <a:latin typeface="Indivisa Text Sans" pitchFamily="50" charset="0"/>
              <a:ea typeface="Calibri" panose="020F0502020204030204" pitchFamily="34" charset="0"/>
              <a:cs typeface="Arial" panose="020B0604020202020204" pitchFamily="34" charset="0"/>
            </a:endParaRPr>
          </a:p>
          <a:p>
            <a:pPr algn="ctr">
              <a:lnSpc>
                <a:spcPct val="150000"/>
              </a:lnSpc>
              <a:spcAft>
                <a:spcPts val="1000"/>
              </a:spcAft>
            </a:pPr>
            <a:r>
              <a:rPr lang="es-MX" b="1" dirty="0">
                <a:solidFill>
                  <a:srgbClr val="002060"/>
                </a:solidFill>
                <a:latin typeface="Indivisa Text Sans" pitchFamily="50" charset="0"/>
                <a:ea typeface="Calibri" panose="020F0502020204030204" pitchFamily="34" charset="0"/>
                <a:cs typeface="Arial" panose="020B0604020202020204" pitchFamily="34" charset="0"/>
              </a:rPr>
              <a:t>Bachillerato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D2857B46-61BD-9D27-F53D-649E9918F00C}"/>
              </a:ext>
            </a:extLst>
          </p:cNvPr>
          <p:cNvGraphicFramePr>
            <a:graphicFrameLocks noGrp="1"/>
          </p:cNvGraphicFramePr>
          <p:nvPr>
            <p:extLst>
              <p:ext uri="{D42A27DB-BD31-4B8C-83A1-F6EECF244321}">
                <p14:modId xmlns:p14="http://schemas.microsoft.com/office/powerpoint/2010/main" val="2420184732"/>
              </p:ext>
            </p:extLst>
          </p:nvPr>
        </p:nvGraphicFramePr>
        <p:xfrm>
          <a:off x="2183872" y="1840913"/>
          <a:ext cx="4330700" cy="952500"/>
        </p:xfrm>
        <a:graphic>
          <a:graphicData uri="http://schemas.openxmlformats.org/drawingml/2006/table">
            <a:tbl>
              <a:tblPr firstRow="1" firstCol="1" bandRow="1">
                <a:tableStyleId>{5C22544A-7EE6-4342-B048-85BDC9FD1C3A}</a:tableStyleId>
              </a:tblPr>
              <a:tblGrid>
                <a:gridCol w="2095500">
                  <a:extLst>
                    <a:ext uri="{9D8B030D-6E8A-4147-A177-3AD203B41FA5}">
                      <a16:colId xmlns:a16="http://schemas.microsoft.com/office/drawing/2014/main" val="2214907123"/>
                    </a:ext>
                  </a:extLst>
                </a:gridCol>
                <a:gridCol w="762000">
                  <a:extLst>
                    <a:ext uri="{9D8B030D-6E8A-4147-A177-3AD203B41FA5}">
                      <a16:colId xmlns:a16="http://schemas.microsoft.com/office/drawing/2014/main" val="1998411340"/>
                    </a:ext>
                  </a:extLst>
                </a:gridCol>
                <a:gridCol w="1473200">
                  <a:extLst>
                    <a:ext uri="{9D8B030D-6E8A-4147-A177-3AD203B41FA5}">
                      <a16:colId xmlns:a16="http://schemas.microsoft.com/office/drawing/2014/main" val="373176064"/>
                    </a:ext>
                  </a:extLst>
                </a:gridCol>
              </a:tblGrid>
              <a:tr h="190500">
                <a:tc>
                  <a:txBody>
                    <a:bodyPr/>
                    <a:lstStyle/>
                    <a:p>
                      <a:pPr>
                        <a:lnSpc>
                          <a:spcPct val="115000"/>
                        </a:lnSpc>
                        <a:spcAft>
                          <a:spcPts val="1000"/>
                        </a:spcAft>
                      </a:pPr>
                      <a:r>
                        <a:rPr lang="es-MX" sz="110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MX" sz="1100">
                          <a:effectLst/>
                        </a:rPr>
                        <a:t>la luz</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Aft>
                          <a:spcPts val="1000"/>
                        </a:spcAft>
                      </a:pPr>
                      <a:r>
                        <a:rPr lang="es-MX" sz="1100">
                          <a:effectLst/>
                        </a:rPr>
                        <a:t>la concepción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592667"/>
                  </a:ext>
                </a:extLst>
              </a:tr>
              <a:tr h="190500">
                <a:tc>
                  <a:txBody>
                    <a:bodyPr/>
                    <a:lstStyle/>
                    <a:p>
                      <a:pPr algn="ctr">
                        <a:lnSpc>
                          <a:spcPct val="115000"/>
                        </a:lnSpc>
                        <a:spcAft>
                          <a:spcPts val="1000"/>
                        </a:spcAft>
                      </a:pPr>
                      <a:r>
                        <a:rPr lang="es-MX" sz="1100">
                          <a:effectLst/>
                        </a:rPr>
                        <a:t>primero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63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18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92586515"/>
                  </a:ext>
                </a:extLst>
              </a:tr>
              <a:tr h="190500">
                <a:tc>
                  <a:txBody>
                    <a:bodyPr/>
                    <a:lstStyle/>
                    <a:p>
                      <a:pPr algn="ctr">
                        <a:lnSpc>
                          <a:spcPct val="115000"/>
                        </a:lnSpc>
                        <a:spcAft>
                          <a:spcPts val="1000"/>
                        </a:spcAft>
                      </a:pPr>
                      <a:r>
                        <a:rPr lang="es-MX" sz="1100" dirty="0">
                          <a:effectLst/>
                        </a:rPr>
                        <a:t>tercero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48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24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003948459"/>
                  </a:ext>
                </a:extLst>
              </a:tr>
              <a:tr h="190500">
                <a:tc>
                  <a:txBody>
                    <a:bodyPr/>
                    <a:lstStyle/>
                    <a:p>
                      <a:pPr algn="ctr">
                        <a:lnSpc>
                          <a:spcPct val="115000"/>
                        </a:lnSpc>
                        <a:spcAft>
                          <a:spcPts val="1000"/>
                        </a:spcAft>
                      </a:pPr>
                      <a:r>
                        <a:rPr lang="es-MX" sz="1100">
                          <a:effectLst/>
                        </a:rPr>
                        <a:t>quinto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66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28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934561222"/>
                  </a:ext>
                </a:extLst>
              </a:tr>
              <a:tr h="190500">
                <a:tc>
                  <a:txBody>
                    <a:bodyPr/>
                    <a:lstStyle/>
                    <a:p>
                      <a:pPr algn="ctr">
                        <a:lnSpc>
                          <a:spcPct val="115000"/>
                        </a:lnSpc>
                        <a:spcAft>
                          <a:spcPts val="1000"/>
                        </a:spcAft>
                      </a:pPr>
                      <a:r>
                        <a:rPr lang="es-MX" sz="1100">
                          <a:effectLst/>
                        </a:rPr>
                        <a:t>idiomas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ctr">
                        <a:lnSpc>
                          <a:spcPct val="115000"/>
                        </a:lnSpc>
                        <a:spcAft>
                          <a:spcPts val="1000"/>
                        </a:spcAft>
                      </a:pPr>
                      <a:r>
                        <a:rPr lang="es-MX" sz="1100" dirty="0">
                          <a:effectLst/>
                        </a:rPr>
                        <a:t>41</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MX"/>
                    </a:p>
                  </a:txBody>
                  <a:tcPr/>
                </a:tc>
                <a:extLst>
                  <a:ext uri="{0D108BD9-81ED-4DB2-BD59-A6C34878D82A}">
                    <a16:rowId xmlns:a16="http://schemas.microsoft.com/office/drawing/2014/main" val="1645351073"/>
                  </a:ext>
                </a:extLst>
              </a:tr>
            </a:tbl>
          </a:graphicData>
        </a:graphic>
      </p:graphicFrame>
      <p:pic>
        <p:nvPicPr>
          <p:cNvPr id="7" name="Imagen 6" descr="Interfaz de usuario gráfica, Aplicación, Teams&#10;&#10;Descripción generada automáticamente">
            <a:extLst>
              <a:ext uri="{FF2B5EF4-FFF2-40B4-BE49-F238E27FC236}">
                <a16:creationId xmlns:a16="http://schemas.microsoft.com/office/drawing/2014/main" id="{DAE54970-C7C1-0F66-43C4-5081398A72D0}"/>
              </a:ext>
            </a:extLst>
          </p:cNvPr>
          <p:cNvPicPr>
            <a:picLocks noChangeAspect="1"/>
          </p:cNvPicPr>
          <p:nvPr/>
        </p:nvPicPr>
        <p:blipFill>
          <a:blip r:embed="rId2"/>
          <a:stretch>
            <a:fillRect/>
          </a:stretch>
        </p:blipFill>
        <p:spPr>
          <a:xfrm>
            <a:off x="1355361" y="3239134"/>
            <a:ext cx="2931795" cy="2409190"/>
          </a:xfrm>
          <a:prstGeom prst="rect">
            <a:avLst/>
          </a:prstGeom>
        </p:spPr>
      </p:pic>
      <p:pic>
        <p:nvPicPr>
          <p:cNvPr id="8" name="Imagen 7" descr="Interfaz de usuario gráfica, Aplicación&#10;&#10;Descripción generada automáticamente">
            <a:extLst>
              <a:ext uri="{FF2B5EF4-FFF2-40B4-BE49-F238E27FC236}">
                <a16:creationId xmlns:a16="http://schemas.microsoft.com/office/drawing/2014/main" id="{D02EBD5F-D5F3-2D30-1D4D-7B9B71B8CF6C}"/>
              </a:ext>
            </a:extLst>
          </p:cNvPr>
          <p:cNvPicPr>
            <a:picLocks noChangeAspect="1"/>
          </p:cNvPicPr>
          <p:nvPr/>
        </p:nvPicPr>
        <p:blipFill>
          <a:blip r:embed="rId3"/>
          <a:stretch>
            <a:fillRect/>
          </a:stretch>
        </p:blipFill>
        <p:spPr>
          <a:xfrm>
            <a:off x="5031212" y="3132966"/>
            <a:ext cx="2966720" cy="2436495"/>
          </a:xfrm>
          <a:prstGeom prst="rect">
            <a:avLst/>
          </a:prstGeom>
        </p:spPr>
      </p:pic>
    </p:spTree>
    <p:extLst>
      <p:ext uri="{BB962C8B-B14F-4D97-AF65-F5344CB8AC3E}">
        <p14:creationId xmlns:p14="http://schemas.microsoft.com/office/powerpoint/2010/main" val="380819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C91542-5B98-4DB8-2782-6AD432F08F76}"/>
              </a:ext>
            </a:extLst>
          </p:cNvPr>
          <p:cNvSpPr txBox="1"/>
          <p:nvPr/>
        </p:nvSpPr>
        <p:spPr>
          <a:xfrm>
            <a:off x="2118732" y="353389"/>
            <a:ext cx="4750418" cy="1552348"/>
          </a:xfrm>
          <a:prstGeom prst="rect">
            <a:avLst/>
          </a:prstGeom>
          <a:noFill/>
        </p:spPr>
        <p:txBody>
          <a:bodyPr wrap="square">
            <a:spAutoFit/>
          </a:bodyPr>
          <a:lstStyle/>
          <a:p>
            <a:pPr algn="ctr">
              <a:lnSpc>
                <a:spcPct val="150000"/>
              </a:lnSpc>
              <a:spcAft>
                <a:spcPts val="1000"/>
              </a:spcAft>
            </a:pPr>
            <a:r>
              <a:rPr lang="es-MX" b="1" dirty="0">
                <a:solidFill>
                  <a:srgbClr val="002060"/>
                </a:solidFill>
                <a:latin typeface="Indivisa Text Sans" pitchFamily="50" charset="0"/>
                <a:ea typeface="Calibri" panose="020F0502020204030204" pitchFamily="34" charset="0"/>
                <a:cs typeface="Arial" panose="020B0604020202020204" pitchFamily="34" charset="0"/>
              </a:rPr>
              <a:t>Materias para</a:t>
            </a:r>
            <a:r>
              <a:rPr lang="es-MX" sz="1800" b="1" dirty="0">
                <a:solidFill>
                  <a:srgbClr val="002060"/>
                </a:solidFill>
                <a:effectLst/>
                <a:latin typeface="Indivisa Text Sans" pitchFamily="50" charset="0"/>
                <a:ea typeface="Calibri" panose="020F0502020204030204" pitchFamily="34" charset="0"/>
                <a:cs typeface="Arial" panose="020B0604020202020204" pitchFamily="34" charset="0"/>
              </a:rPr>
              <a:t> el período </a:t>
            </a:r>
            <a:r>
              <a:rPr lang="es-MX" sz="1800" b="1" u="sng" dirty="0">
                <a:solidFill>
                  <a:srgbClr val="002060"/>
                </a:solidFill>
                <a:effectLst/>
                <a:latin typeface="Indivisa Text Sans" pitchFamily="50" charset="0"/>
                <a:ea typeface="Calibri" panose="020F0502020204030204" pitchFamily="34" charset="0"/>
                <a:cs typeface="Arial" panose="020B0604020202020204" pitchFamily="34" charset="0"/>
              </a:rPr>
              <a:t>enero-agosto 2024</a:t>
            </a:r>
            <a:endParaRPr lang="es-MX" sz="1800" b="1" dirty="0">
              <a:solidFill>
                <a:srgbClr val="002060"/>
              </a:solidFill>
              <a:effectLst/>
              <a:latin typeface="Indivisa Text Sans" pitchFamily="50" charset="0"/>
              <a:ea typeface="Calibri" panose="020F0502020204030204" pitchFamily="34" charset="0"/>
              <a:cs typeface="Arial" panose="020B0604020202020204" pitchFamily="34" charset="0"/>
            </a:endParaRPr>
          </a:p>
          <a:p>
            <a:pPr algn="ctr">
              <a:lnSpc>
                <a:spcPct val="150000"/>
              </a:lnSpc>
              <a:spcAft>
                <a:spcPts val="1000"/>
              </a:spcAft>
            </a:pPr>
            <a:r>
              <a:rPr lang="es-MX" sz="1600" b="1" dirty="0">
                <a:solidFill>
                  <a:srgbClr val="002060"/>
                </a:solidFill>
                <a:effectLst/>
                <a:latin typeface="Indivisa Text Sans" pitchFamily="50" charset="0"/>
                <a:ea typeface="Calibri" panose="020F0502020204030204" pitchFamily="34" charset="0"/>
                <a:cs typeface="Arial" panose="020B0604020202020204" pitchFamily="34" charset="0"/>
              </a:rPr>
              <a:t>Bachillerato</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4C13825A-DCB0-D3AF-1C81-15BDA7F37AAA}"/>
              </a:ext>
            </a:extLst>
          </p:cNvPr>
          <p:cNvGraphicFramePr>
            <a:graphicFrameLocks noGrp="1"/>
          </p:cNvGraphicFramePr>
          <p:nvPr/>
        </p:nvGraphicFramePr>
        <p:xfrm>
          <a:off x="2406650" y="1724934"/>
          <a:ext cx="4330700" cy="955040"/>
        </p:xfrm>
        <a:graphic>
          <a:graphicData uri="http://schemas.openxmlformats.org/drawingml/2006/table">
            <a:tbl>
              <a:tblPr firstRow="1" firstCol="1" bandRow="1">
                <a:tableStyleId>{5C22544A-7EE6-4342-B048-85BDC9FD1C3A}</a:tableStyleId>
              </a:tblPr>
              <a:tblGrid>
                <a:gridCol w="2095500">
                  <a:extLst>
                    <a:ext uri="{9D8B030D-6E8A-4147-A177-3AD203B41FA5}">
                      <a16:colId xmlns:a16="http://schemas.microsoft.com/office/drawing/2014/main" val="901227364"/>
                    </a:ext>
                  </a:extLst>
                </a:gridCol>
                <a:gridCol w="762000">
                  <a:extLst>
                    <a:ext uri="{9D8B030D-6E8A-4147-A177-3AD203B41FA5}">
                      <a16:colId xmlns:a16="http://schemas.microsoft.com/office/drawing/2014/main" val="2172617440"/>
                    </a:ext>
                  </a:extLst>
                </a:gridCol>
                <a:gridCol w="1473200">
                  <a:extLst>
                    <a:ext uri="{9D8B030D-6E8A-4147-A177-3AD203B41FA5}">
                      <a16:colId xmlns:a16="http://schemas.microsoft.com/office/drawing/2014/main" val="3683895058"/>
                    </a:ext>
                  </a:extLst>
                </a:gridCol>
              </a:tblGrid>
              <a:tr h="190500">
                <a:tc>
                  <a:txBody>
                    <a:bodyPr/>
                    <a:lstStyle/>
                    <a:p>
                      <a:pPr>
                        <a:lnSpc>
                          <a:spcPct val="115000"/>
                        </a:lnSpc>
                        <a:spcAft>
                          <a:spcPts val="1000"/>
                        </a:spcAft>
                      </a:pPr>
                      <a:r>
                        <a:rPr lang="es-MX" sz="110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a:lnSpc>
                          <a:spcPct val="115000"/>
                        </a:lnSpc>
                        <a:spcAft>
                          <a:spcPts val="1000"/>
                        </a:spcAft>
                      </a:pPr>
                      <a:r>
                        <a:rPr lang="es-MX" sz="1100" dirty="0">
                          <a:effectLst/>
                        </a:rPr>
                        <a:t>la luz</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ctr">
                        <a:lnSpc>
                          <a:spcPct val="115000"/>
                        </a:lnSpc>
                        <a:spcAft>
                          <a:spcPts val="1000"/>
                        </a:spcAft>
                      </a:pPr>
                      <a:r>
                        <a:rPr lang="es-MX" sz="1100">
                          <a:effectLst/>
                        </a:rPr>
                        <a:t>la concepción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2122326543"/>
                  </a:ext>
                </a:extLst>
              </a:tr>
              <a:tr h="190500">
                <a:tc>
                  <a:txBody>
                    <a:bodyPr/>
                    <a:lstStyle/>
                    <a:p>
                      <a:pPr>
                        <a:lnSpc>
                          <a:spcPct val="115000"/>
                        </a:lnSpc>
                        <a:spcAft>
                          <a:spcPts val="1000"/>
                        </a:spcAft>
                      </a:pPr>
                      <a:r>
                        <a:rPr lang="es-MX" sz="1100">
                          <a:effectLst/>
                        </a:rPr>
                        <a:t>segundo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r">
                        <a:lnSpc>
                          <a:spcPct val="115000"/>
                        </a:lnSpc>
                        <a:spcAft>
                          <a:spcPts val="1000"/>
                        </a:spcAft>
                      </a:pPr>
                      <a:r>
                        <a:rPr lang="es-MX" sz="1100">
                          <a:effectLst/>
                        </a:rPr>
                        <a:t>63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r">
                        <a:lnSpc>
                          <a:spcPct val="115000"/>
                        </a:lnSpc>
                        <a:spcAft>
                          <a:spcPts val="1000"/>
                        </a:spcAft>
                      </a:pPr>
                      <a:r>
                        <a:rPr lang="es-MX" sz="1100">
                          <a:effectLst/>
                        </a:rPr>
                        <a:t>18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950002845"/>
                  </a:ext>
                </a:extLst>
              </a:tr>
              <a:tr h="190500">
                <a:tc>
                  <a:txBody>
                    <a:bodyPr/>
                    <a:lstStyle/>
                    <a:p>
                      <a:pPr>
                        <a:lnSpc>
                          <a:spcPct val="115000"/>
                        </a:lnSpc>
                        <a:spcAft>
                          <a:spcPts val="1000"/>
                        </a:spcAft>
                      </a:pPr>
                      <a:r>
                        <a:rPr lang="es-MX" sz="1100">
                          <a:effectLst/>
                        </a:rPr>
                        <a:t>cuarto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r">
                        <a:lnSpc>
                          <a:spcPct val="115000"/>
                        </a:lnSpc>
                        <a:spcAft>
                          <a:spcPts val="1000"/>
                        </a:spcAft>
                      </a:pPr>
                      <a:r>
                        <a:rPr lang="es-MX" sz="1100">
                          <a:effectLst/>
                        </a:rPr>
                        <a:t>48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r">
                        <a:lnSpc>
                          <a:spcPct val="115000"/>
                        </a:lnSpc>
                        <a:spcAft>
                          <a:spcPts val="1000"/>
                        </a:spcAft>
                      </a:pPr>
                      <a:r>
                        <a:rPr lang="es-MX" sz="1100">
                          <a:effectLst/>
                        </a:rPr>
                        <a:t>24</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2964860388"/>
                  </a:ext>
                </a:extLst>
              </a:tr>
              <a:tr h="190500">
                <a:tc>
                  <a:txBody>
                    <a:bodyPr/>
                    <a:lstStyle/>
                    <a:p>
                      <a:pPr>
                        <a:lnSpc>
                          <a:spcPct val="115000"/>
                        </a:lnSpc>
                        <a:spcAft>
                          <a:spcPts val="1000"/>
                        </a:spcAft>
                      </a:pPr>
                      <a:r>
                        <a:rPr lang="es-MX" sz="1100">
                          <a:effectLst/>
                        </a:rPr>
                        <a:t>sexto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r">
                        <a:lnSpc>
                          <a:spcPct val="115000"/>
                        </a:lnSpc>
                        <a:spcAft>
                          <a:spcPts val="1000"/>
                        </a:spcAft>
                      </a:pPr>
                      <a:r>
                        <a:rPr lang="es-MX" sz="1100">
                          <a:effectLst/>
                        </a:rPr>
                        <a:t>73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a:txBody>
                    <a:bodyPr/>
                    <a:lstStyle/>
                    <a:p>
                      <a:pPr algn="r">
                        <a:lnSpc>
                          <a:spcPct val="115000"/>
                        </a:lnSpc>
                        <a:spcAft>
                          <a:spcPts val="1000"/>
                        </a:spcAft>
                      </a:pPr>
                      <a:r>
                        <a:rPr lang="es-MX" sz="1100">
                          <a:effectLst/>
                        </a:rPr>
                        <a:t>29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3975993329"/>
                  </a:ext>
                </a:extLst>
              </a:tr>
              <a:tr h="190500">
                <a:tc>
                  <a:txBody>
                    <a:bodyPr/>
                    <a:lstStyle/>
                    <a:p>
                      <a:pPr>
                        <a:lnSpc>
                          <a:spcPct val="115000"/>
                        </a:lnSpc>
                        <a:spcAft>
                          <a:spcPts val="1000"/>
                        </a:spcAft>
                      </a:pPr>
                      <a:r>
                        <a:rPr lang="es-MX" sz="1100">
                          <a:effectLst/>
                        </a:rPr>
                        <a:t>idiomas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gridSpan="2">
                  <a:txBody>
                    <a:bodyPr/>
                    <a:lstStyle/>
                    <a:p>
                      <a:pPr algn="ctr">
                        <a:lnSpc>
                          <a:spcPct val="115000"/>
                        </a:lnSpc>
                        <a:spcAft>
                          <a:spcPts val="1000"/>
                        </a:spcAft>
                      </a:pPr>
                      <a:r>
                        <a:rPr lang="es-MX" sz="1100" dirty="0">
                          <a:effectLst/>
                        </a:rPr>
                        <a:t>37</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hMerge="1">
                  <a:txBody>
                    <a:bodyPr/>
                    <a:lstStyle/>
                    <a:p>
                      <a:endParaRPr lang="es-MX"/>
                    </a:p>
                  </a:txBody>
                  <a:tcPr/>
                </a:tc>
                <a:extLst>
                  <a:ext uri="{0D108BD9-81ED-4DB2-BD59-A6C34878D82A}">
                    <a16:rowId xmlns:a16="http://schemas.microsoft.com/office/drawing/2014/main" val="3257597965"/>
                  </a:ext>
                </a:extLst>
              </a:tr>
            </a:tbl>
          </a:graphicData>
        </a:graphic>
      </p:graphicFrame>
      <p:pic>
        <p:nvPicPr>
          <p:cNvPr id="5" name="Imagen 4" descr="Interfaz de usuario gráfica, Aplicación, Teams&#10;&#10;Descripción generada automáticamente">
            <a:extLst>
              <a:ext uri="{FF2B5EF4-FFF2-40B4-BE49-F238E27FC236}">
                <a16:creationId xmlns:a16="http://schemas.microsoft.com/office/drawing/2014/main" id="{F6687DB0-1DAF-1026-B7D5-BB76CC3E550D}"/>
              </a:ext>
            </a:extLst>
          </p:cNvPr>
          <p:cNvPicPr>
            <a:picLocks noChangeAspect="1"/>
          </p:cNvPicPr>
          <p:nvPr/>
        </p:nvPicPr>
        <p:blipFill>
          <a:blip r:embed="rId2"/>
          <a:stretch>
            <a:fillRect/>
          </a:stretch>
        </p:blipFill>
        <p:spPr>
          <a:xfrm>
            <a:off x="1239010" y="3205713"/>
            <a:ext cx="2931795" cy="2409190"/>
          </a:xfrm>
          <a:prstGeom prst="rect">
            <a:avLst/>
          </a:prstGeom>
        </p:spPr>
      </p:pic>
      <p:pic>
        <p:nvPicPr>
          <p:cNvPr id="6" name="Imagen 5" descr="Interfaz de usuario gráfica, Aplicación&#10;&#10;Descripción generada automáticamente">
            <a:extLst>
              <a:ext uri="{FF2B5EF4-FFF2-40B4-BE49-F238E27FC236}">
                <a16:creationId xmlns:a16="http://schemas.microsoft.com/office/drawing/2014/main" id="{E470A7BF-9E0F-D8D3-92C8-C2543845A919}"/>
              </a:ext>
            </a:extLst>
          </p:cNvPr>
          <p:cNvPicPr>
            <a:picLocks noChangeAspect="1"/>
          </p:cNvPicPr>
          <p:nvPr/>
        </p:nvPicPr>
        <p:blipFill>
          <a:blip r:embed="rId3"/>
          <a:stretch>
            <a:fillRect/>
          </a:stretch>
        </p:blipFill>
        <p:spPr>
          <a:xfrm>
            <a:off x="5385790" y="3178408"/>
            <a:ext cx="2966720" cy="2436495"/>
          </a:xfrm>
          <a:prstGeom prst="rect">
            <a:avLst/>
          </a:prstGeom>
        </p:spPr>
      </p:pic>
    </p:spTree>
    <p:extLst>
      <p:ext uri="{BB962C8B-B14F-4D97-AF65-F5344CB8AC3E}">
        <p14:creationId xmlns:p14="http://schemas.microsoft.com/office/powerpoint/2010/main" val="3660034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12A7CD-FC82-76F9-9CAA-56DE493D41C4}"/>
              </a:ext>
            </a:extLst>
          </p:cNvPr>
          <p:cNvSpPr txBox="1"/>
          <p:nvPr/>
        </p:nvSpPr>
        <p:spPr>
          <a:xfrm>
            <a:off x="1159727" y="186600"/>
            <a:ext cx="7159083" cy="1007840"/>
          </a:xfrm>
          <a:prstGeom prst="rect">
            <a:avLst/>
          </a:prstGeom>
          <a:noFill/>
        </p:spPr>
        <p:txBody>
          <a:bodyPr wrap="square">
            <a:spAutoFit/>
          </a:bodyPr>
          <a:lstStyle/>
          <a:p>
            <a:pPr algn="ctr">
              <a:lnSpc>
                <a:spcPct val="150000"/>
              </a:lnSpc>
              <a:spcAft>
                <a:spcPts val="1000"/>
              </a:spcAft>
            </a:pPr>
            <a:r>
              <a:rPr lang="es-MX" sz="1800" b="1" dirty="0">
                <a:solidFill>
                  <a:srgbClr val="002060"/>
                </a:solidFill>
                <a:effectLst/>
                <a:latin typeface="Indivisa Text Sans" pitchFamily="50" charset="0"/>
                <a:ea typeface="Calibri" panose="020F0502020204030204" pitchFamily="34" charset="0"/>
                <a:cs typeface="Arial" panose="020B0604020202020204" pitchFamily="34" charset="0"/>
              </a:rPr>
              <a:t>Materias </a:t>
            </a:r>
            <a:r>
              <a:rPr lang="es-MX" b="1" dirty="0">
                <a:solidFill>
                  <a:srgbClr val="002060"/>
                </a:solidFill>
                <a:latin typeface="Indivisa Text Sans" pitchFamily="50" charset="0"/>
                <a:ea typeface="Calibri" panose="020F0502020204030204" pitchFamily="34" charset="0"/>
                <a:cs typeface="Arial" panose="020B0604020202020204" pitchFamily="34" charset="0"/>
              </a:rPr>
              <a:t>p</a:t>
            </a:r>
            <a:r>
              <a:rPr lang="es-MX" sz="1800" b="1" dirty="0">
                <a:solidFill>
                  <a:srgbClr val="002060"/>
                </a:solidFill>
                <a:effectLst/>
                <a:latin typeface="Indivisa Text Sans" pitchFamily="50" charset="0"/>
                <a:ea typeface="Calibri" panose="020F0502020204030204" pitchFamily="34" charset="0"/>
                <a:cs typeface="Arial" panose="020B0604020202020204" pitchFamily="34" charset="0"/>
              </a:rPr>
              <a:t>ara el período </a:t>
            </a:r>
            <a:r>
              <a:rPr lang="es-MX" sz="1800" b="1" u="sng" dirty="0">
                <a:solidFill>
                  <a:srgbClr val="002060"/>
                </a:solidFill>
                <a:effectLst/>
                <a:latin typeface="Indivisa Text Sans" pitchFamily="50" charset="0"/>
                <a:ea typeface="Calibri" panose="020F0502020204030204" pitchFamily="34" charset="0"/>
                <a:cs typeface="Arial" panose="020B0604020202020204" pitchFamily="34" charset="0"/>
              </a:rPr>
              <a:t>agosto-diciembre 2023</a:t>
            </a:r>
            <a:endParaRPr lang="es-MX" sz="1800" b="1" dirty="0">
              <a:solidFill>
                <a:srgbClr val="002060"/>
              </a:solidFill>
              <a:effectLst/>
              <a:latin typeface="Indivisa Text Sans" pitchFamily="50" charset="0"/>
              <a:ea typeface="Calibri" panose="020F0502020204030204" pitchFamily="34" charset="0"/>
              <a:cs typeface="Arial" panose="020B0604020202020204" pitchFamily="34" charset="0"/>
            </a:endParaRPr>
          </a:p>
          <a:p>
            <a:pPr algn="ctr">
              <a:lnSpc>
                <a:spcPct val="150000"/>
              </a:lnSpc>
              <a:spcAft>
                <a:spcPts val="1000"/>
              </a:spcAft>
            </a:pPr>
            <a:r>
              <a:rPr lang="es-MX" b="1" dirty="0">
                <a:solidFill>
                  <a:srgbClr val="002060"/>
                </a:solidFill>
                <a:latin typeface="Indivisa Text Sans" pitchFamily="50" charset="0"/>
                <a:ea typeface="Calibri" panose="020F0502020204030204" pitchFamily="34" charset="0"/>
                <a:cs typeface="Arial" panose="020B0604020202020204" pitchFamily="34" charset="0"/>
              </a:rPr>
              <a:t>Licenciatura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4E2F0FF1-28F5-CB47-21A8-02B68F8756FE}"/>
              </a:ext>
            </a:extLst>
          </p:cNvPr>
          <p:cNvGraphicFramePr>
            <a:graphicFrameLocks noGrp="1"/>
          </p:cNvGraphicFramePr>
          <p:nvPr>
            <p:extLst>
              <p:ext uri="{D42A27DB-BD31-4B8C-83A1-F6EECF244321}">
                <p14:modId xmlns:p14="http://schemas.microsoft.com/office/powerpoint/2010/main" val="265112962"/>
              </p:ext>
            </p:extLst>
          </p:nvPr>
        </p:nvGraphicFramePr>
        <p:xfrm>
          <a:off x="522713" y="1434245"/>
          <a:ext cx="2857500" cy="1754950"/>
        </p:xfrm>
        <a:graphic>
          <a:graphicData uri="http://schemas.openxmlformats.org/drawingml/2006/table">
            <a:tbl>
              <a:tblPr firstRow="1" firstCol="1" bandRow="1">
                <a:tableStyleId>{5C22544A-7EE6-4342-B048-85BDC9FD1C3A}</a:tableStyleId>
              </a:tblPr>
              <a:tblGrid>
                <a:gridCol w="2095500">
                  <a:extLst>
                    <a:ext uri="{9D8B030D-6E8A-4147-A177-3AD203B41FA5}">
                      <a16:colId xmlns:a16="http://schemas.microsoft.com/office/drawing/2014/main" val="1615647186"/>
                    </a:ext>
                  </a:extLst>
                </a:gridCol>
                <a:gridCol w="762000">
                  <a:extLst>
                    <a:ext uri="{9D8B030D-6E8A-4147-A177-3AD203B41FA5}">
                      <a16:colId xmlns:a16="http://schemas.microsoft.com/office/drawing/2014/main" val="622833743"/>
                    </a:ext>
                  </a:extLst>
                </a:gridCol>
              </a:tblGrid>
              <a:tr h="190500">
                <a:tc>
                  <a:txBody>
                    <a:bodyPr/>
                    <a:lstStyle/>
                    <a:p>
                      <a:pPr>
                        <a:lnSpc>
                          <a:spcPct val="115000"/>
                        </a:lnSpc>
                        <a:spcAft>
                          <a:spcPts val="1000"/>
                        </a:spcAft>
                      </a:pPr>
                      <a:r>
                        <a:rPr lang="es-MX" sz="1400" b="1">
                          <a:solidFill>
                            <a:srgbClr val="002060"/>
                          </a:solidFill>
                          <a:effectLst/>
                        </a:rPr>
                        <a:t>Facultad o escuela</a:t>
                      </a:r>
                      <a:endParaRPr lang="es-MX" sz="1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1000"/>
                        </a:spcAft>
                      </a:pPr>
                      <a:r>
                        <a:rPr lang="es-MX" sz="1400" b="1" dirty="0">
                          <a:solidFill>
                            <a:srgbClr val="002060"/>
                          </a:solidFill>
                          <a:effectLst/>
                        </a:rPr>
                        <a:t>Materias </a:t>
                      </a:r>
                      <a:endParaRPr lang="es-MX"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8590693"/>
                  </a:ext>
                </a:extLst>
              </a:tr>
              <a:tr h="190500">
                <a:tc>
                  <a:txBody>
                    <a:bodyPr/>
                    <a:lstStyle/>
                    <a:p>
                      <a:pPr>
                        <a:lnSpc>
                          <a:spcPct val="115000"/>
                        </a:lnSpc>
                        <a:spcAft>
                          <a:spcPts val="1000"/>
                        </a:spcAft>
                      </a:pPr>
                      <a:r>
                        <a:rPr lang="es-MX" sz="1100">
                          <a:effectLst/>
                        </a:rPr>
                        <a:t> Arquitectura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68</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73700589"/>
                  </a:ext>
                </a:extLst>
              </a:tr>
              <a:tr h="190500">
                <a:tc>
                  <a:txBody>
                    <a:bodyPr/>
                    <a:lstStyle/>
                    <a:p>
                      <a:pPr>
                        <a:lnSpc>
                          <a:spcPct val="115000"/>
                        </a:lnSpc>
                        <a:spcAft>
                          <a:spcPts val="1000"/>
                        </a:spcAft>
                      </a:pPr>
                      <a:r>
                        <a:rPr lang="es-MX" sz="1100">
                          <a:effectLst/>
                        </a:rPr>
                        <a:t>Diseño Gráfico y Digital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29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68763431"/>
                  </a:ext>
                </a:extLst>
              </a:tr>
              <a:tr h="190500">
                <a:tc>
                  <a:txBody>
                    <a:bodyPr/>
                    <a:lstStyle/>
                    <a:p>
                      <a:pPr>
                        <a:lnSpc>
                          <a:spcPct val="115000"/>
                        </a:lnSpc>
                        <a:spcAft>
                          <a:spcPts val="1000"/>
                        </a:spcAft>
                      </a:pPr>
                      <a:r>
                        <a:rPr lang="es-MX" sz="1100">
                          <a:effectLst/>
                        </a:rPr>
                        <a:t>FCA (admón. y contaduría)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51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02536838"/>
                  </a:ext>
                </a:extLst>
              </a:tr>
              <a:tr h="190500">
                <a:tc>
                  <a:txBody>
                    <a:bodyPr/>
                    <a:lstStyle/>
                    <a:p>
                      <a:pPr>
                        <a:lnSpc>
                          <a:spcPct val="115000"/>
                        </a:lnSpc>
                        <a:spcAft>
                          <a:spcPts val="1000"/>
                        </a:spcAft>
                      </a:pPr>
                      <a:r>
                        <a:rPr lang="es-MX" sz="1100">
                          <a:effectLst/>
                        </a:rPr>
                        <a:t>FC Humanas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dirty="0">
                          <a:effectLst/>
                        </a:rPr>
                        <a:t>98</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35137297"/>
                  </a:ext>
                </a:extLst>
              </a:tr>
              <a:tr h="190500">
                <a:tc>
                  <a:txBody>
                    <a:bodyPr/>
                    <a:lstStyle/>
                    <a:p>
                      <a:pPr>
                        <a:lnSpc>
                          <a:spcPct val="115000"/>
                        </a:lnSpc>
                        <a:spcAft>
                          <a:spcPts val="1000"/>
                        </a:spcAft>
                      </a:pPr>
                      <a:r>
                        <a:rPr lang="es-MX" sz="1100">
                          <a:effectLst/>
                        </a:rPr>
                        <a:t>Derecho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33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979807199"/>
                  </a:ext>
                </a:extLst>
              </a:tr>
              <a:tr h="190500">
                <a:tc>
                  <a:txBody>
                    <a:bodyPr/>
                    <a:lstStyle/>
                    <a:p>
                      <a:pPr>
                        <a:lnSpc>
                          <a:spcPct val="115000"/>
                        </a:lnSpc>
                        <a:spcAft>
                          <a:spcPts val="1000"/>
                        </a:spcAft>
                      </a:pPr>
                      <a:r>
                        <a:rPr lang="es-MX" sz="1100">
                          <a:effectLst/>
                        </a:rPr>
                        <a:t>Ingeniería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91</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02869876"/>
                  </a:ext>
                </a:extLst>
              </a:tr>
              <a:tr h="190500">
                <a:tc>
                  <a:txBody>
                    <a:bodyPr/>
                    <a:lstStyle/>
                    <a:p>
                      <a:pPr>
                        <a:lnSpc>
                          <a:spcPct val="115000"/>
                        </a:lnSpc>
                        <a:spcAft>
                          <a:spcPts val="1000"/>
                        </a:spcAft>
                      </a:pPr>
                      <a:r>
                        <a:rPr lang="es-MX" sz="1100">
                          <a:effectLst/>
                        </a:rPr>
                        <a:t>Idiomas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10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75343074"/>
                  </a:ext>
                </a:extLst>
              </a:tr>
              <a:tr h="190500">
                <a:tc>
                  <a:txBody>
                    <a:bodyPr/>
                    <a:lstStyle/>
                    <a:p>
                      <a:pPr>
                        <a:lnSpc>
                          <a:spcPct val="115000"/>
                        </a:lnSpc>
                        <a:spcAft>
                          <a:spcPts val="1000"/>
                        </a:spcAft>
                      </a:pPr>
                      <a:r>
                        <a:rPr lang="es-MX" sz="1100">
                          <a:effectLst/>
                        </a:rPr>
                        <a:t>desarrollo humano y profesional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dirty="0">
                          <a:effectLst/>
                        </a:rPr>
                        <a:t>64</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625306380"/>
                  </a:ext>
                </a:extLst>
              </a:tr>
            </a:tbl>
          </a:graphicData>
        </a:graphic>
      </p:graphicFrame>
      <p:graphicFrame>
        <p:nvGraphicFramePr>
          <p:cNvPr id="4" name="Gráfico 3">
            <a:extLst>
              <a:ext uri="{FF2B5EF4-FFF2-40B4-BE49-F238E27FC236}">
                <a16:creationId xmlns:a16="http://schemas.microsoft.com/office/drawing/2014/main" id="{EDF61772-4DE3-8504-D211-F8366F30CAD9}"/>
              </a:ext>
            </a:extLst>
          </p:cNvPr>
          <p:cNvGraphicFramePr/>
          <p:nvPr>
            <p:extLst>
              <p:ext uri="{D42A27DB-BD31-4B8C-83A1-F6EECF244321}">
                <p14:modId xmlns:p14="http://schemas.microsoft.com/office/powerpoint/2010/main" val="987610823"/>
              </p:ext>
            </p:extLst>
          </p:nvPr>
        </p:nvGraphicFramePr>
        <p:xfrm>
          <a:off x="3746810" y="2949498"/>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606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C91542-5B98-4DB8-2782-6AD432F08F76}"/>
              </a:ext>
            </a:extLst>
          </p:cNvPr>
          <p:cNvSpPr txBox="1"/>
          <p:nvPr/>
        </p:nvSpPr>
        <p:spPr>
          <a:xfrm>
            <a:off x="2118732" y="353389"/>
            <a:ext cx="4750418" cy="1552348"/>
          </a:xfrm>
          <a:prstGeom prst="rect">
            <a:avLst/>
          </a:prstGeom>
          <a:noFill/>
        </p:spPr>
        <p:txBody>
          <a:bodyPr wrap="square">
            <a:spAutoFit/>
          </a:bodyPr>
          <a:lstStyle/>
          <a:p>
            <a:pPr algn="ctr">
              <a:lnSpc>
                <a:spcPct val="150000"/>
              </a:lnSpc>
              <a:spcAft>
                <a:spcPts val="1000"/>
              </a:spcAft>
            </a:pPr>
            <a:r>
              <a:rPr lang="es-MX" b="1" dirty="0">
                <a:solidFill>
                  <a:srgbClr val="002060"/>
                </a:solidFill>
                <a:latin typeface="Indivisa Text Sans" pitchFamily="50" charset="0"/>
                <a:ea typeface="Calibri" panose="020F0502020204030204" pitchFamily="34" charset="0"/>
                <a:cs typeface="Arial" panose="020B0604020202020204" pitchFamily="34" charset="0"/>
              </a:rPr>
              <a:t>Materias para</a:t>
            </a:r>
            <a:r>
              <a:rPr lang="es-MX" sz="1800" b="1" dirty="0">
                <a:solidFill>
                  <a:srgbClr val="002060"/>
                </a:solidFill>
                <a:effectLst/>
                <a:latin typeface="Indivisa Text Sans" pitchFamily="50" charset="0"/>
                <a:ea typeface="Calibri" panose="020F0502020204030204" pitchFamily="34" charset="0"/>
                <a:cs typeface="Arial" panose="020B0604020202020204" pitchFamily="34" charset="0"/>
              </a:rPr>
              <a:t> el período </a:t>
            </a:r>
            <a:r>
              <a:rPr lang="es-MX" sz="1800" b="1" u="sng" dirty="0">
                <a:solidFill>
                  <a:srgbClr val="002060"/>
                </a:solidFill>
                <a:effectLst/>
                <a:latin typeface="Indivisa Text Sans" pitchFamily="50" charset="0"/>
                <a:ea typeface="Calibri" panose="020F0502020204030204" pitchFamily="34" charset="0"/>
                <a:cs typeface="Arial" panose="020B0604020202020204" pitchFamily="34" charset="0"/>
              </a:rPr>
              <a:t>enero-agosto 2024</a:t>
            </a:r>
            <a:endParaRPr lang="es-MX" sz="1800" b="1" dirty="0">
              <a:solidFill>
                <a:srgbClr val="002060"/>
              </a:solidFill>
              <a:effectLst/>
              <a:latin typeface="Indivisa Text Sans" pitchFamily="50" charset="0"/>
              <a:ea typeface="Calibri" panose="020F0502020204030204" pitchFamily="34" charset="0"/>
              <a:cs typeface="Arial" panose="020B0604020202020204" pitchFamily="34" charset="0"/>
            </a:endParaRPr>
          </a:p>
          <a:p>
            <a:pPr algn="ctr">
              <a:lnSpc>
                <a:spcPct val="150000"/>
              </a:lnSpc>
              <a:spcAft>
                <a:spcPts val="1000"/>
              </a:spcAft>
            </a:pPr>
            <a:r>
              <a:rPr lang="es-MX" b="1" dirty="0">
                <a:solidFill>
                  <a:srgbClr val="002060"/>
                </a:solidFill>
                <a:latin typeface="Indivisa Text Sans" pitchFamily="50" charset="0"/>
                <a:ea typeface="Calibri" panose="020F0502020204030204" pitchFamily="34" charset="0"/>
                <a:cs typeface="Arial" panose="020B0604020202020204" pitchFamily="34" charset="0"/>
              </a:rPr>
              <a:t>Licenciatura</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000"/>
              </a:spcAft>
            </a:pP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a 6">
            <a:extLst>
              <a:ext uri="{FF2B5EF4-FFF2-40B4-BE49-F238E27FC236}">
                <a16:creationId xmlns:a16="http://schemas.microsoft.com/office/drawing/2014/main" id="{12D5B018-D846-13FB-7435-BD0D77C038E7}"/>
              </a:ext>
            </a:extLst>
          </p:cNvPr>
          <p:cNvGraphicFramePr>
            <a:graphicFrameLocks noGrp="1"/>
          </p:cNvGraphicFramePr>
          <p:nvPr>
            <p:extLst>
              <p:ext uri="{D42A27DB-BD31-4B8C-83A1-F6EECF244321}">
                <p14:modId xmlns:p14="http://schemas.microsoft.com/office/powerpoint/2010/main" val="1251224608"/>
              </p:ext>
            </p:extLst>
          </p:nvPr>
        </p:nvGraphicFramePr>
        <p:xfrm>
          <a:off x="946460" y="1817049"/>
          <a:ext cx="2857500" cy="1754950"/>
        </p:xfrm>
        <a:graphic>
          <a:graphicData uri="http://schemas.openxmlformats.org/drawingml/2006/table">
            <a:tbl>
              <a:tblPr firstRow="1" firstCol="1" bandRow="1">
                <a:tableStyleId>{5C22544A-7EE6-4342-B048-85BDC9FD1C3A}</a:tableStyleId>
              </a:tblPr>
              <a:tblGrid>
                <a:gridCol w="2095500">
                  <a:extLst>
                    <a:ext uri="{9D8B030D-6E8A-4147-A177-3AD203B41FA5}">
                      <a16:colId xmlns:a16="http://schemas.microsoft.com/office/drawing/2014/main" val="2813378036"/>
                    </a:ext>
                  </a:extLst>
                </a:gridCol>
                <a:gridCol w="762000">
                  <a:extLst>
                    <a:ext uri="{9D8B030D-6E8A-4147-A177-3AD203B41FA5}">
                      <a16:colId xmlns:a16="http://schemas.microsoft.com/office/drawing/2014/main" val="160102471"/>
                    </a:ext>
                  </a:extLst>
                </a:gridCol>
              </a:tblGrid>
              <a:tr h="190500">
                <a:tc>
                  <a:txBody>
                    <a:bodyPr/>
                    <a:lstStyle/>
                    <a:p>
                      <a:pPr>
                        <a:lnSpc>
                          <a:spcPct val="115000"/>
                        </a:lnSpc>
                        <a:spcAft>
                          <a:spcPts val="1000"/>
                        </a:spcAft>
                      </a:pPr>
                      <a:r>
                        <a:rPr lang="es-MX" sz="1400" b="1">
                          <a:solidFill>
                            <a:srgbClr val="002060"/>
                          </a:solidFill>
                          <a:effectLst/>
                        </a:rPr>
                        <a:t>Facultad o escuela</a:t>
                      </a:r>
                      <a:endParaRPr lang="es-MX" sz="1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Aft>
                          <a:spcPts val="1000"/>
                        </a:spcAft>
                      </a:pPr>
                      <a:r>
                        <a:rPr lang="es-MX" sz="1400" b="1" dirty="0">
                          <a:solidFill>
                            <a:srgbClr val="002060"/>
                          </a:solidFill>
                          <a:effectLst/>
                        </a:rPr>
                        <a:t>Materias </a:t>
                      </a:r>
                      <a:endParaRPr lang="es-MX"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21520531"/>
                  </a:ext>
                </a:extLst>
              </a:tr>
              <a:tr h="190500">
                <a:tc>
                  <a:txBody>
                    <a:bodyPr/>
                    <a:lstStyle/>
                    <a:p>
                      <a:pPr>
                        <a:lnSpc>
                          <a:spcPct val="115000"/>
                        </a:lnSpc>
                        <a:spcAft>
                          <a:spcPts val="1000"/>
                        </a:spcAft>
                      </a:pPr>
                      <a:r>
                        <a:rPr lang="es-MX" sz="1100">
                          <a:effectLst/>
                        </a:rPr>
                        <a:t>Arquitectura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59</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79572047"/>
                  </a:ext>
                </a:extLst>
              </a:tr>
              <a:tr h="190500">
                <a:tc>
                  <a:txBody>
                    <a:bodyPr/>
                    <a:lstStyle/>
                    <a:p>
                      <a:pPr>
                        <a:lnSpc>
                          <a:spcPct val="115000"/>
                        </a:lnSpc>
                        <a:spcAft>
                          <a:spcPts val="1000"/>
                        </a:spcAft>
                      </a:pPr>
                      <a:r>
                        <a:rPr lang="es-MX" sz="1100">
                          <a:effectLst/>
                        </a:rPr>
                        <a:t>Diseño Gráfico y Digital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27</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50471487"/>
                  </a:ext>
                </a:extLst>
              </a:tr>
              <a:tr h="190500">
                <a:tc>
                  <a:txBody>
                    <a:bodyPr/>
                    <a:lstStyle/>
                    <a:p>
                      <a:pPr>
                        <a:lnSpc>
                          <a:spcPct val="115000"/>
                        </a:lnSpc>
                        <a:spcAft>
                          <a:spcPts val="1000"/>
                        </a:spcAft>
                      </a:pPr>
                      <a:r>
                        <a:rPr lang="es-MX" sz="1100">
                          <a:effectLst/>
                        </a:rPr>
                        <a:t>FCA (admon. y contaduria)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46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30152090"/>
                  </a:ext>
                </a:extLst>
              </a:tr>
              <a:tr h="190500">
                <a:tc>
                  <a:txBody>
                    <a:bodyPr/>
                    <a:lstStyle/>
                    <a:p>
                      <a:pPr>
                        <a:lnSpc>
                          <a:spcPct val="115000"/>
                        </a:lnSpc>
                        <a:spcAft>
                          <a:spcPts val="1000"/>
                        </a:spcAft>
                      </a:pPr>
                      <a:r>
                        <a:rPr lang="es-MX" sz="1100">
                          <a:effectLst/>
                        </a:rPr>
                        <a:t>FCHumanas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96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398221136"/>
                  </a:ext>
                </a:extLst>
              </a:tr>
              <a:tr h="190500">
                <a:tc>
                  <a:txBody>
                    <a:bodyPr/>
                    <a:lstStyle/>
                    <a:p>
                      <a:pPr>
                        <a:lnSpc>
                          <a:spcPct val="115000"/>
                        </a:lnSpc>
                        <a:spcAft>
                          <a:spcPts val="1000"/>
                        </a:spcAft>
                      </a:pPr>
                      <a:r>
                        <a:rPr lang="es-MX" sz="1100">
                          <a:effectLst/>
                        </a:rPr>
                        <a:t>Derecho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36</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34593575"/>
                  </a:ext>
                </a:extLst>
              </a:tr>
              <a:tr h="190500">
                <a:tc>
                  <a:txBody>
                    <a:bodyPr/>
                    <a:lstStyle/>
                    <a:p>
                      <a:pPr>
                        <a:lnSpc>
                          <a:spcPct val="115000"/>
                        </a:lnSpc>
                        <a:spcAft>
                          <a:spcPts val="1000"/>
                        </a:spcAft>
                      </a:pPr>
                      <a:r>
                        <a:rPr lang="es-MX" sz="1100">
                          <a:effectLst/>
                        </a:rPr>
                        <a:t>Ingeniería</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63</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90660993"/>
                  </a:ext>
                </a:extLst>
              </a:tr>
              <a:tr h="190500">
                <a:tc>
                  <a:txBody>
                    <a:bodyPr/>
                    <a:lstStyle/>
                    <a:p>
                      <a:pPr>
                        <a:lnSpc>
                          <a:spcPct val="115000"/>
                        </a:lnSpc>
                        <a:spcAft>
                          <a:spcPts val="1000"/>
                        </a:spcAft>
                      </a:pPr>
                      <a:r>
                        <a:rPr lang="es-MX" sz="1100">
                          <a:effectLst/>
                        </a:rPr>
                        <a:t>Idiomas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a:effectLst/>
                        </a:rPr>
                        <a:t>10</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258618362"/>
                  </a:ext>
                </a:extLst>
              </a:tr>
              <a:tr h="190500">
                <a:tc>
                  <a:txBody>
                    <a:bodyPr/>
                    <a:lstStyle/>
                    <a:p>
                      <a:pPr>
                        <a:lnSpc>
                          <a:spcPct val="115000"/>
                        </a:lnSpc>
                        <a:spcAft>
                          <a:spcPts val="1000"/>
                        </a:spcAft>
                      </a:pPr>
                      <a:r>
                        <a:rPr lang="es-MX" sz="1100">
                          <a:effectLst/>
                        </a:rPr>
                        <a:t>desarrollo humano y profesional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Aft>
                          <a:spcPts val="1000"/>
                        </a:spcAft>
                      </a:pPr>
                      <a:r>
                        <a:rPr lang="es-MX" sz="1100" dirty="0">
                          <a:effectLst/>
                        </a:rPr>
                        <a:t>57</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065079246"/>
                  </a:ext>
                </a:extLst>
              </a:tr>
            </a:tbl>
          </a:graphicData>
        </a:graphic>
      </p:graphicFrame>
      <p:graphicFrame>
        <p:nvGraphicFramePr>
          <p:cNvPr id="8" name="Gráfico 7">
            <a:extLst>
              <a:ext uri="{FF2B5EF4-FFF2-40B4-BE49-F238E27FC236}">
                <a16:creationId xmlns:a16="http://schemas.microsoft.com/office/drawing/2014/main" id="{40B9181D-3184-4940-BED8-0BF42A12A1D9}"/>
              </a:ext>
            </a:extLst>
          </p:cNvPr>
          <p:cNvGraphicFramePr/>
          <p:nvPr>
            <p:extLst>
              <p:ext uri="{D42A27DB-BD31-4B8C-83A1-F6EECF244321}">
                <p14:modId xmlns:p14="http://schemas.microsoft.com/office/powerpoint/2010/main" val="1198462272"/>
              </p:ext>
            </p:extLst>
          </p:nvPr>
        </p:nvGraphicFramePr>
        <p:xfrm>
          <a:off x="4204010" y="34290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9340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AE528139-5466-0CA6-1DCD-A7964AA9B073}"/>
              </a:ext>
            </a:extLst>
          </p:cNvPr>
          <p:cNvGraphicFramePr>
            <a:graphicFrameLocks noGrp="1"/>
          </p:cNvGraphicFramePr>
          <p:nvPr>
            <p:extLst>
              <p:ext uri="{D42A27DB-BD31-4B8C-83A1-F6EECF244321}">
                <p14:modId xmlns:p14="http://schemas.microsoft.com/office/powerpoint/2010/main" val="2103389463"/>
              </p:ext>
            </p:extLst>
          </p:nvPr>
        </p:nvGraphicFramePr>
        <p:xfrm>
          <a:off x="1207297" y="1365404"/>
          <a:ext cx="6372566" cy="2157444"/>
        </p:xfrm>
        <a:graphic>
          <a:graphicData uri="http://schemas.openxmlformats.org/drawingml/2006/table">
            <a:tbl>
              <a:tblPr firstRow="1" firstCol="1" bandRow="1">
                <a:tableStyleId>{5C22544A-7EE6-4342-B048-85BDC9FD1C3A}</a:tableStyleId>
              </a:tblPr>
              <a:tblGrid>
                <a:gridCol w="3186283">
                  <a:extLst>
                    <a:ext uri="{9D8B030D-6E8A-4147-A177-3AD203B41FA5}">
                      <a16:colId xmlns:a16="http://schemas.microsoft.com/office/drawing/2014/main" val="3956591670"/>
                    </a:ext>
                  </a:extLst>
                </a:gridCol>
                <a:gridCol w="3186283">
                  <a:extLst>
                    <a:ext uri="{9D8B030D-6E8A-4147-A177-3AD203B41FA5}">
                      <a16:colId xmlns:a16="http://schemas.microsoft.com/office/drawing/2014/main" val="1912470660"/>
                    </a:ext>
                  </a:extLst>
                </a:gridCol>
              </a:tblGrid>
              <a:tr h="239716">
                <a:tc gridSpan="2">
                  <a:txBody>
                    <a:bodyPr/>
                    <a:lstStyle/>
                    <a:p>
                      <a:pPr algn="ctr">
                        <a:spcAft>
                          <a:spcPts val="1200"/>
                        </a:spcAft>
                      </a:pPr>
                      <a:r>
                        <a:rPr lang="es-MX" sz="1400" dirty="0">
                          <a:effectLst/>
                          <a:latin typeface="Indivisa Text Sans" pitchFamily="50" charset="0"/>
                        </a:rPr>
                        <a:t>Creación gráfica y maquetación 22 de Agosto de 2023 al 21 de Agosto de 2024</a:t>
                      </a:r>
                      <a:endParaRPr lang="es-MX" sz="1400" dirty="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MX"/>
                    </a:p>
                  </a:txBody>
                  <a:tcPr/>
                </a:tc>
                <a:extLst>
                  <a:ext uri="{0D108BD9-81ED-4DB2-BD59-A6C34878D82A}">
                    <a16:rowId xmlns:a16="http://schemas.microsoft.com/office/drawing/2014/main" val="2066903644"/>
                  </a:ext>
                </a:extLst>
              </a:tr>
              <a:tr h="239716">
                <a:tc>
                  <a:txBody>
                    <a:bodyPr/>
                    <a:lstStyle/>
                    <a:p>
                      <a:pPr>
                        <a:spcAft>
                          <a:spcPts val="1200"/>
                        </a:spcAft>
                      </a:pPr>
                      <a:r>
                        <a:rPr lang="es-MX" sz="1100">
                          <a:effectLst/>
                          <a:latin typeface="Indivisa Text Sans" pitchFamily="50" charset="0"/>
                        </a:rPr>
                        <a:t>Banners</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200"/>
                        </a:spcAft>
                      </a:pPr>
                      <a:r>
                        <a:rPr lang="es-MX" sz="1100">
                          <a:effectLst/>
                          <a:latin typeface="Indivisa Text Sans" pitchFamily="50" charset="0"/>
                        </a:rPr>
                        <a:t>102</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2672381"/>
                  </a:ext>
                </a:extLst>
              </a:tr>
              <a:tr h="239716">
                <a:tc>
                  <a:txBody>
                    <a:bodyPr/>
                    <a:lstStyle/>
                    <a:p>
                      <a:pPr>
                        <a:spcAft>
                          <a:spcPts val="1200"/>
                        </a:spcAft>
                      </a:pPr>
                      <a:r>
                        <a:rPr lang="es-MX" sz="1100">
                          <a:effectLst/>
                          <a:latin typeface="Indivisa Text Sans" pitchFamily="50" charset="0"/>
                        </a:rPr>
                        <a:t>Mosaicos</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200"/>
                        </a:spcAft>
                      </a:pPr>
                      <a:r>
                        <a:rPr lang="es-MX" sz="1100">
                          <a:effectLst/>
                          <a:latin typeface="Indivisa Text Sans" pitchFamily="50" charset="0"/>
                        </a:rPr>
                        <a:t>384</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2950364"/>
                  </a:ext>
                </a:extLst>
              </a:tr>
              <a:tr h="239716">
                <a:tc>
                  <a:txBody>
                    <a:bodyPr/>
                    <a:lstStyle/>
                    <a:p>
                      <a:pPr>
                        <a:spcAft>
                          <a:spcPts val="1200"/>
                        </a:spcAft>
                      </a:pPr>
                      <a:r>
                        <a:rPr lang="es-MX" sz="1100">
                          <a:effectLst/>
                          <a:latin typeface="Indivisa Text Sans" pitchFamily="50" charset="0"/>
                        </a:rPr>
                        <a:t>Carteles</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200"/>
                        </a:spcAft>
                      </a:pPr>
                      <a:r>
                        <a:rPr lang="es-MX" sz="1100">
                          <a:effectLst/>
                          <a:latin typeface="Indivisa Text Sans" pitchFamily="50" charset="0"/>
                        </a:rPr>
                        <a:t>56</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2041907"/>
                  </a:ext>
                </a:extLst>
              </a:tr>
              <a:tr h="239716">
                <a:tc>
                  <a:txBody>
                    <a:bodyPr/>
                    <a:lstStyle/>
                    <a:p>
                      <a:pPr>
                        <a:spcAft>
                          <a:spcPts val="1200"/>
                        </a:spcAft>
                      </a:pPr>
                      <a:r>
                        <a:rPr lang="es-MX" sz="1100">
                          <a:effectLst/>
                          <a:latin typeface="Indivisa Text Sans" pitchFamily="50" charset="0"/>
                        </a:rPr>
                        <a:t>Maquetación Moodle</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200"/>
                        </a:spcAft>
                      </a:pPr>
                      <a:r>
                        <a:rPr lang="es-MX" sz="1100" u="sng">
                          <a:effectLst/>
                          <a:latin typeface="Indivisa Text Sans" pitchFamily="50" charset="0"/>
                        </a:rPr>
                        <a:t>190</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9461015"/>
                  </a:ext>
                </a:extLst>
              </a:tr>
              <a:tr h="239716">
                <a:tc>
                  <a:txBody>
                    <a:bodyPr/>
                    <a:lstStyle/>
                    <a:p>
                      <a:pPr>
                        <a:spcAft>
                          <a:spcPts val="1200"/>
                        </a:spcAft>
                      </a:pPr>
                      <a:r>
                        <a:rPr lang="es-MX" sz="1100">
                          <a:effectLst/>
                          <a:latin typeface="Indivisa Text Sans" pitchFamily="50" charset="0"/>
                        </a:rPr>
                        <a:t>Contenido grafico visual para redes sociales</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200"/>
                        </a:spcAft>
                      </a:pPr>
                      <a:r>
                        <a:rPr lang="es-MX" sz="1100">
                          <a:effectLst/>
                          <a:latin typeface="Indivisa Text Sans" pitchFamily="50" charset="0"/>
                        </a:rPr>
                        <a:t>48</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5089424"/>
                  </a:ext>
                </a:extLst>
              </a:tr>
              <a:tr h="239716">
                <a:tc>
                  <a:txBody>
                    <a:bodyPr/>
                    <a:lstStyle/>
                    <a:p>
                      <a:pPr>
                        <a:spcAft>
                          <a:spcPts val="1200"/>
                        </a:spcAft>
                      </a:pPr>
                      <a:r>
                        <a:rPr lang="es-MX" sz="1100">
                          <a:effectLst/>
                          <a:latin typeface="Indivisa Text Sans" pitchFamily="50" charset="0"/>
                        </a:rPr>
                        <a:t>Credenciales</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200"/>
                        </a:spcAft>
                      </a:pPr>
                      <a:r>
                        <a:rPr lang="es-MX" sz="1100">
                          <a:effectLst/>
                          <a:latin typeface="Indivisa Text Sans" pitchFamily="50" charset="0"/>
                        </a:rPr>
                        <a:t>236</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4402430"/>
                  </a:ext>
                </a:extLst>
              </a:tr>
              <a:tr h="239716">
                <a:tc>
                  <a:txBody>
                    <a:bodyPr/>
                    <a:lstStyle/>
                    <a:p>
                      <a:pPr>
                        <a:spcAft>
                          <a:spcPts val="1200"/>
                        </a:spcAft>
                      </a:pPr>
                      <a:r>
                        <a:rPr lang="es-MX" sz="1100">
                          <a:effectLst/>
                          <a:latin typeface="Indivisa Text Sans" pitchFamily="50" charset="0"/>
                        </a:rPr>
                        <a:t>Edición de videos</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200"/>
                        </a:spcAft>
                      </a:pPr>
                      <a:r>
                        <a:rPr lang="es-MX" sz="1100">
                          <a:effectLst/>
                          <a:latin typeface="Indivisa Text Sans" pitchFamily="50" charset="0"/>
                        </a:rPr>
                        <a:t>37</a:t>
                      </a:r>
                      <a:endParaRPr lang="es-MX" sz="110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9537216"/>
                  </a:ext>
                </a:extLst>
              </a:tr>
              <a:tr h="239716">
                <a:tc>
                  <a:txBody>
                    <a:bodyPr/>
                    <a:lstStyle/>
                    <a:p>
                      <a:pPr>
                        <a:spcAft>
                          <a:spcPts val="1200"/>
                        </a:spcAft>
                      </a:pPr>
                      <a:r>
                        <a:rPr lang="es-MX" sz="1100" dirty="0">
                          <a:effectLst/>
                          <a:latin typeface="Indivisa Text Sans" pitchFamily="50" charset="0"/>
                        </a:rPr>
                        <a:t>Diseño gráfico para eventos</a:t>
                      </a:r>
                      <a:endParaRPr lang="es-MX" sz="1100" dirty="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1200"/>
                        </a:spcAft>
                      </a:pPr>
                      <a:r>
                        <a:rPr lang="es-MX" sz="1100" dirty="0">
                          <a:effectLst/>
                          <a:latin typeface="Indivisa Text Sans" pitchFamily="50" charset="0"/>
                        </a:rPr>
                        <a:t>80</a:t>
                      </a:r>
                      <a:endParaRPr lang="es-MX" sz="1100" dirty="0">
                        <a:solidFill>
                          <a:srgbClr val="1F4E79"/>
                        </a:solidFill>
                        <a:effectLst/>
                        <a:latin typeface="Indivisa Text Sans"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7540869"/>
                  </a:ext>
                </a:extLst>
              </a:tr>
            </a:tbl>
          </a:graphicData>
        </a:graphic>
      </p:graphicFrame>
      <p:sp>
        <p:nvSpPr>
          <p:cNvPr id="4" name="CuadroTexto 3">
            <a:extLst>
              <a:ext uri="{FF2B5EF4-FFF2-40B4-BE49-F238E27FC236}">
                <a16:creationId xmlns:a16="http://schemas.microsoft.com/office/drawing/2014/main" id="{47BC4F61-2B5D-34BC-E9A4-52089621F7F2}"/>
              </a:ext>
            </a:extLst>
          </p:cNvPr>
          <p:cNvSpPr txBox="1"/>
          <p:nvPr/>
        </p:nvSpPr>
        <p:spPr>
          <a:xfrm>
            <a:off x="2196791" y="442074"/>
            <a:ext cx="4750418" cy="923330"/>
          </a:xfrm>
          <a:prstGeom prst="rect">
            <a:avLst/>
          </a:prstGeom>
          <a:noFill/>
        </p:spPr>
        <p:txBody>
          <a:bodyPr wrap="square">
            <a:spAutoFit/>
          </a:bodyPr>
          <a:lstStyle/>
          <a:p>
            <a:pPr algn="ctr">
              <a:spcAft>
                <a:spcPts val="1200"/>
              </a:spcAft>
            </a:pPr>
            <a:r>
              <a:rPr lang="es-MX" sz="1800" b="1" dirty="0">
                <a:solidFill>
                  <a:srgbClr val="002060"/>
                </a:solidFill>
                <a:effectLst/>
                <a:latin typeface="Indivisa Text Sans" pitchFamily="50" charset="0"/>
                <a:ea typeface="Calibri" panose="020F0502020204030204" pitchFamily="34" charset="0"/>
                <a:cs typeface="Arial" panose="020B0604020202020204" pitchFamily="34" charset="0"/>
              </a:rPr>
              <a:t>Maquetación y Diseño Gráfico total del año 22 de Agosto de 2023 al 21 de Agosto de 2024</a:t>
            </a:r>
            <a:endParaRPr lang="es-MX" sz="1400" dirty="0">
              <a:solidFill>
                <a:srgbClr val="1F4E79"/>
              </a:solidFill>
              <a:effectLst/>
              <a:latin typeface="Corbel" panose="020B0503020204020204" pitchFamily="34" charset="0"/>
              <a:ea typeface="Calibri" panose="020F0502020204030204" pitchFamily="34" charset="0"/>
              <a:cs typeface="Times New Roman" panose="02020603050405020304" pitchFamily="18" charset="0"/>
            </a:endParaRPr>
          </a:p>
        </p:txBody>
      </p:sp>
      <p:pic>
        <p:nvPicPr>
          <p:cNvPr id="5" name="Imagen 4" descr="Imagen que contiene Logotipo&#10;&#10;Descripción generada automáticamente">
            <a:extLst>
              <a:ext uri="{FF2B5EF4-FFF2-40B4-BE49-F238E27FC236}">
                <a16:creationId xmlns:a16="http://schemas.microsoft.com/office/drawing/2014/main" id="{94DD718B-8021-560F-3EE3-DA7A6488C6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4994" y="3903253"/>
            <a:ext cx="1931670" cy="1085850"/>
          </a:xfrm>
          <a:prstGeom prst="rect">
            <a:avLst/>
          </a:prstGeom>
          <a:noFill/>
          <a:ln>
            <a:noFill/>
          </a:ln>
        </p:spPr>
      </p:pic>
      <p:pic>
        <p:nvPicPr>
          <p:cNvPr id="6" name="Imagen 5">
            <a:extLst>
              <a:ext uri="{FF2B5EF4-FFF2-40B4-BE49-F238E27FC236}">
                <a16:creationId xmlns:a16="http://schemas.microsoft.com/office/drawing/2014/main" id="{753F47EC-E3A4-C970-3098-E3E43720B0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1085" y="3905619"/>
            <a:ext cx="2856230" cy="619125"/>
          </a:xfrm>
          <a:prstGeom prst="rect">
            <a:avLst/>
          </a:prstGeom>
          <a:noFill/>
          <a:ln>
            <a:noFill/>
          </a:ln>
        </p:spPr>
      </p:pic>
      <p:pic>
        <p:nvPicPr>
          <p:cNvPr id="7" name="Imagen 6" descr="Imagen que contiene Código QR&#10;&#10;Descripción generada automáticamente">
            <a:extLst>
              <a:ext uri="{FF2B5EF4-FFF2-40B4-BE49-F238E27FC236}">
                <a16:creationId xmlns:a16="http://schemas.microsoft.com/office/drawing/2014/main" id="{18DE2786-FF3F-2089-2A90-F2F6712BA5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9598" y="4802033"/>
            <a:ext cx="2456180" cy="1381125"/>
          </a:xfrm>
          <a:prstGeom prst="rect">
            <a:avLst/>
          </a:prstGeom>
          <a:noFill/>
          <a:ln>
            <a:noFill/>
          </a:ln>
        </p:spPr>
      </p:pic>
    </p:spTree>
    <p:extLst>
      <p:ext uri="{BB962C8B-B14F-4D97-AF65-F5344CB8AC3E}">
        <p14:creationId xmlns:p14="http://schemas.microsoft.com/office/powerpoint/2010/main" val="2003109344"/>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7" id="{57C82E94-C076-4972-A53A-12F0F43D38D7}" vid="{54152124-005A-4E48-9E65-9D50BD5C096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13430</TotalTime>
  <Words>600</Words>
  <Application>Microsoft Office PowerPoint</Application>
  <PresentationFormat>Presentación en pantalla (4:3)</PresentationFormat>
  <Paragraphs>139</Paragraphs>
  <Slides>26</Slides>
  <Notes>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26</vt:i4>
      </vt:variant>
    </vt:vector>
  </HeadingPairs>
  <TitlesOfParts>
    <vt:vector size="36" baseType="lpstr">
      <vt:lpstr>Arial</vt:lpstr>
      <vt:lpstr>Calibri</vt:lpstr>
      <vt:lpstr>Calibri Light</vt:lpstr>
      <vt:lpstr>Century Gothic</vt:lpstr>
      <vt:lpstr>Corbel</vt:lpstr>
      <vt:lpstr>Indivisa Display Sans Heavy</vt:lpstr>
      <vt:lpstr>Indivisa Text Sans</vt:lpstr>
      <vt:lpstr>Indivisa Text Sans Black</vt:lpstr>
      <vt:lpstr>Wingdings</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LETICIA YARELI MARTÍNEZ BAUTISTA</dc:creator>
  <cp:lastModifiedBy>CLEMENTE LUNA RAMOS</cp:lastModifiedBy>
  <cp:revision>22</cp:revision>
  <dcterms:created xsi:type="dcterms:W3CDTF">2018-06-26T18:57:47Z</dcterms:created>
  <dcterms:modified xsi:type="dcterms:W3CDTF">2024-09-05T14:46:26Z</dcterms:modified>
</cp:coreProperties>
</file>